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embeddings/oleObject2.bin" ContentType="application/vnd.openxmlformats-officedocument.oleObject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0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1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embeddings/oleObject3.bin" ContentType="application/vnd.openxmlformats-officedocument.oleObject"/>
  <Override PartName="/ppt/notesSlides/notesSlide28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embeddings/oleObject4.bin" ContentType="application/vnd.openxmlformats-officedocument.oleObject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8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339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340" r:id="rId27"/>
    <p:sldId id="283" r:id="rId28"/>
    <p:sldId id="284" r:id="rId29"/>
    <p:sldId id="285" r:id="rId30"/>
    <p:sldId id="286" r:id="rId31"/>
    <p:sldId id="287" r:id="rId32"/>
    <p:sldId id="293" r:id="rId33"/>
    <p:sldId id="294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93" r:id="rId46"/>
    <p:sldId id="394" r:id="rId47"/>
    <p:sldId id="395" r:id="rId48"/>
    <p:sldId id="396" r:id="rId49"/>
    <p:sldId id="397" r:id="rId50"/>
    <p:sldId id="364" r:id="rId51"/>
    <p:sldId id="365" r:id="rId52"/>
    <p:sldId id="372" r:id="rId53"/>
    <p:sldId id="373" r:id="rId54"/>
    <p:sldId id="374" r:id="rId55"/>
    <p:sldId id="375" r:id="rId56"/>
    <p:sldId id="376" r:id="rId57"/>
    <p:sldId id="377" r:id="rId58"/>
    <p:sldId id="378" r:id="rId59"/>
    <p:sldId id="380" r:id="rId60"/>
    <p:sldId id="379" r:id="rId61"/>
    <p:sldId id="288" r:id="rId62"/>
    <p:sldId id="289" r:id="rId63"/>
    <p:sldId id="297" r:id="rId64"/>
    <p:sldId id="298" r:id="rId65"/>
    <p:sldId id="299" r:id="rId66"/>
    <p:sldId id="300" r:id="rId67"/>
    <p:sldId id="301" r:id="rId68"/>
    <p:sldId id="302" r:id="rId69"/>
    <p:sldId id="303" r:id="rId70"/>
    <p:sldId id="304" r:id="rId71"/>
    <p:sldId id="305" r:id="rId72"/>
    <p:sldId id="306" r:id="rId73"/>
    <p:sldId id="307" r:id="rId74"/>
    <p:sldId id="308" r:id="rId75"/>
    <p:sldId id="309" r:id="rId76"/>
    <p:sldId id="310" r:id="rId77"/>
    <p:sldId id="311" r:id="rId78"/>
    <p:sldId id="312" r:id="rId79"/>
    <p:sldId id="314" r:id="rId80"/>
    <p:sldId id="315" r:id="rId81"/>
    <p:sldId id="316" r:id="rId82"/>
    <p:sldId id="317" r:id="rId83"/>
    <p:sldId id="318" r:id="rId84"/>
    <p:sldId id="319" r:id="rId85"/>
    <p:sldId id="320" r:id="rId86"/>
    <p:sldId id="321" r:id="rId87"/>
    <p:sldId id="322" r:id="rId88"/>
    <p:sldId id="323" r:id="rId89"/>
    <p:sldId id="324" r:id="rId90"/>
    <p:sldId id="325" r:id="rId91"/>
    <p:sldId id="326" r:id="rId92"/>
    <p:sldId id="327" r:id="rId93"/>
    <p:sldId id="328" r:id="rId94"/>
    <p:sldId id="329" r:id="rId95"/>
    <p:sldId id="330" r:id="rId96"/>
    <p:sldId id="331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51" r:id="rId108"/>
    <p:sldId id="352" r:id="rId109"/>
    <p:sldId id="353" r:id="rId110"/>
    <p:sldId id="354" r:id="rId111"/>
    <p:sldId id="398" r:id="rId112"/>
    <p:sldId id="355" r:id="rId113"/>
    <p:sldId id="356" r:id="rId114"/>
    <p:sldId id="357" r:id="rId115"/>
    <p:sldId id="358" r:id="rId116"/>
    <p:sldId id="359" r:id="rId117"/>
    <p:sldId id="360" r:id="rId118"/>
    <p:sldId id="361" r:id="rId119"/>
    <p:sldId id="362" r:id="rId120"/>
    <p:sldId id="363" r:id="rId121"/>
    <p:sldId id="332" r:id="rId122"/>
    <p:sldId id="333" r:id="rId123"/>
    <p:sldId id="334" r:id="rId124"/>
    <p:sldId id="335" r:id="rId125"/>
    <p:sldId id="337" r:id="rId126"/>
    <p:sldId id="338" r:id="rId12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83" autoAdjust="0"/>
    <p:restoredTop sz="86538" autoAdjust="0"/>
  </p:normalViewPr>
  <p:slideViewPr>
    <p:cSldViewPr>
      <p:cViewPr varScale="1">
        <p:scale>
          <a:sx n="82" d="100"/>
          <a:sy n="82" d="100"/>
        </p:scale>
        <p:origin x="-72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10" y="876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6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notesMaster" Target="notesMasters/notesMaster1.xml"/><Relationship Id="rId12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presProps" Target="presProps.xml"/><Relationship Id="rId131" Type="http://schemas.openxmlformats.org/officeDocument/2006/relationships/viewProps" Target="viewProps.xml"/><Relationship Id="rId132" Type="http://schemas.openxmlformats.org/officeDocument/2006/relationships/theme" Target="theme/theme1.xml"/><Relationship Id="rId13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wmf"/><Relationship Id="rId2" Type="http://schemas.openxmlformats.org/officeDocument/2006/relationships/image" Target="../media/image160.wmf"/><Relationship Id="rId3" Type="http://schemas.openxmlformats.org/officeDocument/2006/relationships/image" Target="../media/image16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wmf"/><Relationship Id="rId2" Type="http://schemas.openxmlformats.org/officeDocument/2006/relationships/image" Target="../media/image17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wmf"/><Relationship Id="rId4" Type="http://schemas.openxmlformats.org/officeDocument/2006/relationships/image" Target="../media/image185.wmf"/><Relationship Id="rId5" Type="http://schemas.openxmlformats.org/officeDocument/2006/relationships/image" Target="../media/image186.wmf"/><Relationship Id="rId6" Type="http://schemas.openxmlformats.org/officeDocument/2006/relationships/image" Target="../media/image187.wmf"/><Relationship Id="rId1" Type="http://schemas.openxmlformats.org/officeDocument/2006/relationships/image" Target="../media/image182.wmf"/><Relationship Id="rId2" Type="http://schemas.openxmlformats.org/officeDocument/2006/relationships/image" Target="../media/image18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wmf"/><Relationship Id="rId2" Type="http://schemas.openxmlformats.org/officeDocument/2006/relationships/image" Target="../media/image14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Relationship Id="rId2" Type="http://schemas.openxmlformats.org/officeDocument/2006/relationships/image" Target="../media/image15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wmf"/><Relationship Id="rId2" Type="http://schemas.openxmlformats.org/officeDocument/2006/relationships/image" Target="../media/image15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F8BE082-19CD-44CB-A152-26180D4864EA}" type="datetimeFigureOut">
              <a:rPr lang="en-US" smtClean="0"/>
              <a:pPr/>
              <a:t>3/20/16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4E76F47-99C7-487B-8267-5CB1CD3ECC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1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5DF94-A93F-4141-A469-FAD412072812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3468047-9622-40A9-BF6B-8736FF2A2D6D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12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5DF94-A93F-4141-A469-FAD412072812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0B0098D-8501-4D16-84DA-4F0DDF8A56AB}" type="slidenum">
              <a:rPr lang="en-US" sz="1200">
                <a:solidFill>
                  <a:prstClr val="black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36D48A4-5F24-40BA-B40C-8CE602B926D3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792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792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</p:spPr>
        <p:txBody>
          <a:bodyPr/>
          <a:lstStyle/>
          <a:p>
            <a:pPr defTabSz="957651">
              <a:defRPr/>
            </a:pPr>
            <a:r>
              <a:rPr lang="en-US" sz="1300" dirty="0">
                <a:solidFill>
                  <a:srgbClr val="000000"/>
                </a:solidFill>
                <a:latin typeface="Arial" charset="0"/>
                <a:cs typeface="Arial" charset="0"/>
              </a:rPr>
              <a:t>The component of the flow perpendicular to the gradient (i.e., parallel to the edge) is unknown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D591033-E472-40CF-91C4-00A7A445CC62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794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794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C49B513-5FD8-4677-A73E-803B80C85F6E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72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E20F6A0-2064-48FD-9BB2-5BEB8E87BCDC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85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01592F3-C277-4236-A837-FEA5F918DDCD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62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5C28E65-33CC-46C2-A80D-450FE102FF4F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65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0950" y="715963"/>
            <a:ext cx="4783138" cy="3586162"/>
          </a:xfrm>
          <a:ln/>
        </p:spPr>
      </p:sp>
      <p:sp>
        <p:nvSpPr>
          <p:cNvPr id="1654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58EE8C2-62A1-433A-B325-5E405B513EB7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665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1665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6103E949-E2BE-4E09-BBB1-226FF039F835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66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1667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A33E59E-C947-4B69-B46A-3DBF74E6296E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66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1669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5F3B5-262D-46E3-992D-AA601E86C42A}" type="slidenum">
              <a:rPr lang="en-US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25</a:t>
            </a:r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0640495-9F16-41F6-9F0B-0B0949390CB4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701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01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7" y="4560889"/>
            <a:ext cx="5365750" cy="43195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84D8-D3EB-4C26-B3EF-16608A6BC34A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25</a:t>
            </a:r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758421-9D0F-43AA-86CE-85A382729DB4}" type="slidenum">
              <a:rPr lang="en-US">
                <a:solidFill>
                  <a:prstClr val="black"/>
                </a:solidFill>
              </a:rPr>
              <a:pPr/>
              <a:t>74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2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25</a:t>
            </a:r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FB9515-F27F-4C80-95D4-BC501A23A310}" type="slidenum">
              <a:rPr lang="en-US">
                <a:solidFill>
                  <a:prstClr val="black"/>
                </a:solidFill>
              </a:rPr>
              <a:pPr/>
              <a:t>75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2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25</a:t>
            </a:r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84D8-D3EB-4C26-B3EF-16608A6BC34A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25</a:t>
            </a:r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84D8-D3EB-4C26-B3EF-16608A6BC34A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25</a:t>
            </a:r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84D8-D3EB-4C26-B3EF-16608A6BC34A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25</a:t>
            </a:r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www.botsquare.com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84D8-D3EB-4C26-B3EF-16608A6BC34A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25</a:t>
            </a:r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84D8-D3EB-4C26-B3EF-16608A6BC34A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25</a:t>
            </a:r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10679DB-D979-493A-A944-6E35ECEB4A48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84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74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25</a:t>
            </a: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AC8E6454-B3D2-4851-8AAC-03783F5FAD46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64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64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6CD3C4BB-FB46-4C0C-84DE-3C5CBA89F892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85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739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25</a:t>
            </a:r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6CD3C4BB-FB46-4C0C-84DE-3C5CBA89F892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86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739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25</a:t>
            </a:r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5F3B5-262D-46E3-992D-AA601E86C42A}" type="slidenum">
              <a:rPr lang="en-US">
                <a:solidFill>
                  <a:prstClr val="black"/>
                </a:solidFill>
              </a:rPr>
              <a:pPr/>
              <a:t>92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25</a:t>
            </a:r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6CD3C4BB-FB46-4C0C-84DE-3C5CBA89F892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93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739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25</a:t>
            </a:r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84D8-D3EB-4C26-B3EF-16608A6BC34A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25</a:t>
            </a:r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C56169-27E6-B648-918A-8900D487BD39}" type="slidenum">
              <a:rPr lang="en-GB"/>
              <a:pPr/>
              <a:t>97</a:t>
            </a:fld>
            <a:endParaRPr lang="en-GB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30250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31520" y="4560392"/>
            <a:ext cx="5852160" cy="423963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84D8-D3EB-4C26-B3EF-16608A6BC34A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25</a:t>
            </a:r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784D8-D3EB-4C26-B3EF-16608A6BC34A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29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1197CA7-1B90-41FD-AD64-E91E1D0A318A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703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03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7" y="4560889"/>
            <a:ext cx="5365750" cy="43195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1197CA7-1B90-41FD-AD64-E91E1D0A318A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703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03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7" y="4560889"/>
            <a:ext cx="5365750" cy="43195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42B3ECE-F218-4AD3-85E1-C0E8423D8A01}" type="slidenum">
              <a:rPr lang="en-US" sz="1200" b="1">
                <a:solidFill>
                  <a:prstClr val="black"/>
                </a:solidFill>
                <a:latin typeface="Arial" charset="0"/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sz="1200" b="1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78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4125" y="717550"/>
            <a:ext cx="4778375" cy="3584575"/>
          </a:xfrm>
          <a:ln/>
        </p:spPr>
      </p:sp>
      <p:sp>
        <p:nvSpPr>
          <p:cNvPr id="1782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CS 376 Lecture 24 Motion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BlairMdITC TT-Medium"/>
                <a:cs typeface="BlairMdITC TT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5165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7118F6-5004-46CC-A5BF-321F297AEC85}" type="datetimeFigureOut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3/20/16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D90262-E3E9-4B0B-847A-6E4B3CD2F4F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130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F2F0F56-F1BE-4006-9204-5243C2B42D0B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56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B111F4D-CA4E-4A69-AC03-04048CBA8E3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452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610F211-486D-5D4A-9679-67E4B8D7D8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7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326" y="919488"/>
            <a:ext cx="8291349" cy="523220"/>
          </a:xfrm>
        </p:spPr>
        <p:txBody>
          <a:bodyPr wrap="none">
            <a:spAutoFit/>
          </a:bodyPr>
          <a:lstStyle>
            <a:lvl1pPr>
              <a:defRPr sz="2800">
                <a:latin typeface="BlairMdITC TT-Medium"/>
                <a:cs typeface="BlairMdITC TT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326" y="919489"/>
            <a:ext cx="8291349" cy="523220"/>
          </a:xfrm>
        </p:spPr>
        <p:txBody>
          <a:bodyPr wrap="none">
            <a:spAutoFit/>
          </a:bodyPr>
          <a:lstStyle>
            <a:lvl1pPr>
              <a:defRPr sz="2800">
                <a:latin typeface="BlairMdITC TT-Medium"/>
                <a:cs typeface="BlairMdITC TT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4368"/>
            <a:ext cx="8229600" cy="523220"/>
          </a:xfrm>
        </p:spPr>
        <p:txBody>
          <a:bodyPr>
            <a:spAutoFit/>
          </a:bodyPr>
          <a:lstStyle>
            <a:lvl1pPr>
              <a:defRPr sz="2800">
                <a:latin typeface="BlairMdITC TT-Medium"/>
                <a:cs typeface="BlairMdITC TT-Medium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877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8853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4877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8853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58356"/>
            <a:ext cx="7772400" cy="954107"/>
          </a:xfrm>
        </p:spPr>
        <p:txBody>
          <a:bodyPr>
            <a:spAutoFit/>
          </a:bodyPr>
          <a:lstStyle>
            <a:lvl1pPr>
              <a:defRPr sz="2800">
                <a:latin typeface="BlairMdITC TT-Medium"/>
                <a:cs typeface="BlairMdITC TT-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717675" y="6276451"/>
            <a:ext cx="426324" cy="293064"/>
          </a:xfrm>
          <a:prstGeom prst="rect">
            <a:avLst/>
          </a:prstGeom>
        </p:spPr>
        <p:txBody>
          <a:bodyPr vert="horz" wrap="none"/>
          <a:lstStyle>
            <a:lvl1pPr>
              <a:buNone/>
              <a:defRPr sz="1600"/>
            </a:lvl1pPr>
            <a:lvl2pPr>
              <a:buNone/>
              <a:defRPr sz="500"/>
            </a:lvl2pPr>
            <a:lvl3pPr>
              <a:buNone/>
              <a:defRPr sz="400"/>
            </a:lvl3pPr>
            <a:lvl4pPr>
              <a:buNone/>
              <a:defRPr sz="300"/>
            </a:lvl4pPr>
            <a:lvl5pPr>
              <a:buNone/>
              <a:defRPr sz="300"/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27" name="Picture 7" descr="Pres2.jpg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380999" y="6561138"/>
            <a:ext cx="282377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457200"/>
            <a:r>
              <a:rPr lang="en-US" sz="1300" dirty="0">
                <a:solidFill>
                  <a:srgbClr val="FFFFFF"/>
                </a:solidFill>
                <a:latin typeface="Times 10 Roman" charset="0"/>
              </a:rPr>
              <a:t>B. (</a:t>
            </a:r>
            <a:r>
              <a:rPr lang="en-US" sz="1300" dirty="0" err="1">
                <a:solidFill>
                  <a:srgbClr val="FFFFFF"/>
                </a:solidFill>
                <a:latin typeface="Times 10 Roman" charset="0"/>
              </a:rPr>
              <a:t>Prabha</a:t>
            </a:r>
            <a:r>
              <a:rPr lang="en-US" sz="1300" dirty="0">
                <a:solidFill>
                  <a:srgbClr val="FFFFFF"/>
                </a:solidFill>
                <a:latin typeface="Times 10 Roman" charset="0"/>
              </a:rPr>
              <a:t>) </a:t>
            </a:r>
            <a:r>
              <a:rPr lang="en-US" sz="1300" dirty="0" err="1">
                <a:solidFill>
                  <a:srgbClr val="FFFFFF"/>
                </a:solidFill>
                <a:latin typeface="Times 10 Roman" charset="0"/>
              </a:rPr>
              <a:t>Prabhakaran</a:t>
            </a:r>
            <a:endParaRPr lang="en-US" sz="1300" dirty="0">
              <a:solidFill>
                <a:srgbClr val="FFFFFF"/>
              </a:solidFill>
              <a:latin typeface="Times 10 Roman" charset="0"/>
            </a:endParaRPr>
          </a:p>
        </p:txBody>
      </p:sp>
      <p:sp>
        <p:nvSpPr>
          <p:cNvPr id="10" name="Rectangle 6"/>
          <p:cNvSpPr txBox="1">
            <a:spLocks noChangeArrowheads="1"/>
          </p:cNvSpPr>
          <p:nvPr/>
        </p:nvSpPr>
        <p:spPr bwMode="auto">
          <a:xfrm>
            <a:off x="6278989" y="6561138"/>
            <a:ext cx="248401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r" defTabSz="457200"/>
            <a:r>
              <a:rPr lang="en-US" sz="1300" dirty="0">
                <a:solidFill>
                  <a:srgbClr val="FFFFFF"/>
                </a:solidFill>
                <a:latin typeface="Times 10 Roman" charset="0"/>
              </a:rPr>
              <a:t>multimedia.utdallas.edu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4" Type="http://schemas.openxmlformats.org/officeDocument/2006/relationships/image" Target="../media/image143.w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44.w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45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49.w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150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51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52.w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53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154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158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158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159.w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160.w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161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4" Type="http://schemas.openxmlformats.org/officeDocument/2006/relationships/image" Target="../media/image167.w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4" Type="http://schemas.openxmlformats.org/officeDocument/2006/relationships/image" Target="../media/image170.wmf"/><Relationship Id="rId5" Type="http://schemas.openxmlformats.org/officeDocument/2006/relationships/image" Target="../media/image171.w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8.w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172.w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173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4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4" Type="http://schemas.openxmlformats.org/officeDocument/2006/relationships/image" Target="../media/image137.png"/><Relationship Id="rId5" Type="http://schemas.openxmlformats.org/officeDocument/2006/relationships/oleObject" Target="../embeddings/oleObject20.bin"/><Relationship Id="rId6" Type="http://schemas.openxmlformats.org/officeDocument/2006/relationships/image" Target="../media/image180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1.jpe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5.wmf"/><Relationship Id="rId12" Type="http://schemas.openxmlformats.org/officeDocument/2006/relationships/oleObject" Target="../embeddings/oleObject25.bin"/><Relationship Id="rId13" Type="http://schemas.openxmlformats.org/officeDocument/2006/relationships/image" Target="../media/image186.wmf"/><Relationship Id="rId14" Type="http://schemas.openxmlformats.org/officeDocument/2006/relationships/oleObject" Target="../embeddings/oleObject26.bin"/><Relationship Id="rId15" Type="http://schemas.openxmlformats.org/officeDocument/2006/relationships/image" Target="../media/image187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88.png"/><Relationship Id="rId4" Type="http://schemas.openxmlformats.org/officeDocument/2006/relationships/oleObject" Target="../embeddings/oleObject21.bin"/><Relationship Id="rId5" Type="http://schemas.openxmlformats.org/officeDocument/2006/relationships/image" Target="../media/image182.wmf"/><Relationship Id="rId6" Type="http://schemas.openxmlformats.org/officeDocument/2006/relationships/oleObject" Target="../embeddings/oleObject22.bin"/><Relationship Id="rId7" Type="http://schemas.openxmlformats.org/officeDocument/2006/relationships/image" Target="../media/image183.wmf"/><Relationship Id="rId8" Type="http://schemas.openxmlformats.org/officeDocument/2006/relationships/oleObject" Target="../embeddings/oleObject23.bin"/><Relationship Id="rId9" Type="http://schemas.openxmlformats.org/officeDocument/2006/relationships/image" Target="../media/image184.wmf"/><Relationship Id="rId10" Type="http://schemas.openxmlformats.org/officeDocument/2006/relationships/oleObject" Target="../embeddings/oleObject24.bin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4" Type="http://schemas.openxmlformats.org/officeDocument/2006/relationships/oleObject" Target="../embeddings/oleObject27.bin"/><Relationship Id="rId5" Type="http://schemas.openxmlformats.org/officeDocument/2006/relationships/image" Target="../media/image189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2.png"/><Relationship Id="rId15" Type="http://schemas.openxmlformats.org/officeDocument/2006/relationships/image" Target="../media/image11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oleObject" Target="../embeddings/oleObject2.bin"/><Relationship Id="rId19" Type="http://schemas.openxmlformats.org/officeDocument/2006/relationships/image" Target="../media/image14.wm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Relationship Id="rId9" Type="http://schemas.openxmlformats.org/officeDocument/2006/relationships/slideLayout" Target="../slideLayouts/slideLayout12.xml"/><Relationship Id="rId10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" Type="http://schemas.openxmlformats.org/officeDocument/2006/relationships/tags" Target="../tags/tag10.xml"/><Relationship Id="rId2" Type="http://schemas.openxmlformats.org/officeDocument/2006/relationships/tags" Target="../tags/tag11.xml"/><Relationship Id="rId3" Type="http://schemas.openxmlformats.org/officeDocument/2006/relationships/tags" Target="../tags/tag12.xml"/><Relationship Id="rId4" Type="http://schemas.openxmlformats.org/officeDocument/2006/relationships/tags" Target="../tags/tag13.xml"/><Relationship Id="rId5" Type="http://schemas.openxmlformats.org/officeDocument/2006/relationships/tags" Target="../tags/tag14.xml"/><Relationship Id="rId6" Type="http://schemas.openxmlformats.org/officeDocument/2006/relationships/tags" Target="../tags/tag15.xml"/><Relationship Id="rId7" Type="http://schemas.openxmlformats.org/officeDocument/2006/relationships/slideLayout" Target="../slideLayouts/slideLayout12.xml"/><Relationship Id="rId8" Type="http://schemas.openxmlformats.org/officeDocument/2006/relationships/notesSlide" Target="../notesSlides/notesSlide13.xml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26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4" Type="http://schemas.openxmlformats.org/officeDocument/2006/relationships/hyperlink" Target="http://en.wikipedia.org/wiki/Barberpole_illusion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" Type="http://schemas.openxmlformats.org/officeDocument/2006/relationships/tags" Target="../tags/tag17.xml"/><Relationship Id="rId2" Type="http://schemas.openxmlformats.org/officeDocument/2006/relationships/tags" Target="../tags/tag18.xml"/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tags" Target="../tags/tag22.xml"/><Relationship Id="rId7" Type="http://schemas.openxmlformats.org/officeDocument/2006/relationships/slideLayout" Target="../slideLayouts/slideLayout12.xml"/><Relationship Id="rId8" Type="http://schemas.openxmlformats.org/officeDocument/2006/relationships/notesSlide" Target="../notesSlides/notesSlide20.xml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10" Type="http://schemas.openxmlformats.org/officeDocument/2006/relationships/tags" Target="../tags/tag32.xml"/><Relationship Id="rId11" Type="http://schemas.openxmlformats.org/officeDocument/2006/relationships/tags" Target="../tags/tag33.xml"/><Relationship Id="rId12" Type="http://schemas.openxmlformats.org/officeDocument/2006/relationships/tags" Target="../tags/tag34.xml"/><Relationship Id="rId13" Type="http://schemas.openxmlformats.org/officeDocument/2006/relationships/slideLayout" Target="../slideLayouts/slideLayout12.xml"/><Relationship Id="rId14" Type="http://schemas.openxmlformats.org/officeDocument/2006/relationships/notesSlide" Target="../notesSlides/notesSlide21.xml"/><Relationship Id="rId15" Type="http://schemas.openxmlformats.org/officeDocument/2006/relationships/image" Target="../media/image36.png"/><Relationship Id="rId16" Type="http://schemas.openxmlformats.org/officeDocument/2006/relationships/image" Target="../media/image33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1" Type="http://schemas.openxmlformats.org/officeDocument/2006/relationships/tags" Target="../tags/tag23.xml"/><Relationship Id="rId2" Type="http://schemas.openxmlformats.org/officeDocument/2006/relationships/tags" Target="../tags/tag24.xml"/><Relationship Id="rId3" Type="http://schemas.openxmlformats.org/officeDocument/2006/relationships/tags" Target="../tags/tag25.xml"/><Relationship Id="rId4" Type="http://schemas.openxmlformats.org/officeDocument/2006/relationships/tags" Target="../tags/tag26.xml"/><Relationship Id="rId5" Type="http://schemas.openxmlformats.org/officeDocument/2006/relationships/tags" Target="../tags/tag27.xml"/><Relationship Id="rId6" Type="http://schemas.openxmlformats.org/officeDocument/2006/relationships/tags" Target="../tags/tag28.xml"/><Relationship Id="rId7" Type="http://schemas.openxmlformats.org/officeDocument/2006/relationships/tags" Target="../tags/tag29.xml"/><Relationship Id="rId8" Type="http://schemas.openxmlformats.org/officeDocument/2006/relationships/tags" Target="../tags/tag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22.xml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tags" Target="../tags/tag35.xml"/><Relationship Id="rId2" Type="http://schemas.openxmlformats.org/officeDocument/2006/relationships/tags" Target="../tags/tag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49.jpeg"/><Relationship Id="rId5" Type="http://schemas.openxmlformats.org/officeDocument/2006/relationships/oleObject" Target="../embeddings/oleObject3.bin"/><Relationship Id="rId6" Type="http://schemas.openxmlformats.org/officeDocument/2006/relationships/image" Target="../media/image48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youtube.com/watch?v=TbJrc6QCeU0&amp;feature=related" TargetMode="External"/><Relationship Id="rId3" Type="http://schemas.openxmlformats.org/officeDocument/2006/relationships/hyperlink" Target="http://www.youtube.com/watch?v=pckFacsIWg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microsoft.com/office/2007/relationships/media" Target="file:///C:\Users\grauman\Desktop\spring2011\lecture25_action\expression_movie.mpeg" TargetMode="External"/><Relationship Id="rId2" Type="http://schemas.openxmlformats.org/officeDocument/2006/relationships/video" Target="file:///C:\Users\grauman\Desktop\spring2011\lecture25_action\expression_movie.mpeg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" Type="http://schemas.openxmlformats.org/officeDocument/2006/relationships/tags" Target="../tags/tag38.xml"/><Relationship Id="rId2" Type="http://schemas.openxmlformats.org/officeDocument/2006/relationships/tags" Target="../tags/tag39.xml"/><Relationship Id="rId3" Type="http://schemas.openxmlformats.org/officeDocument/2006/relationships/tags" Target="../tags/tag40.xml"/><Relationship Id="rId4" Type="http://schemas.openxmlformats.org/officeDocument/2006/relationships/tags" Target="../tags/tag41.xml"/><Relationship Id="rId5" Type="http://schemas.openxmlformats.org/officeDocument/2006/relationships/tags" Target="../tags/tag42.xml"/><Relationship Id="rId6" Type="http://schemas.openxmlformats.org/officeDocument/2006/relationships/slideLayout" Target="../slideLayouts/slideLayout12.xml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" Type="http://schemas.openxmlformats.org/officeDocument/2006/relationships/tags" Target="../tags/tag43.xml"/><Relationship Id="rId2" Type="http://schemas.openxmlformats.org/officeDocument/2006/relationships/tags" Target="../tags/tag44.xml"/><Relationship Id="rId3" Type="http://schemas.openxmlformats.org/officeDocument/2006/relationships/tags" Target="../tags/tag45.xml"/><Relationship Id="rId4" Type="http://schemas.openxmlformats.org/officeDocument/2006/relationships/tags" Target="../tags/tag46.xml"/><Relationship Id="rId5" Type="http://schemas.openxmlformats.org/officeDocument/2006/relationships/tags" Target="../tags/tag47.xml"/><Relationship Id="rId6" Type="http://schemas.openxmlformats.org/officeDocument/2006/relationships/slideLayout" Target="../slideLayouts/slideLayout12.xml"/><Relationship Id="rId7" Type="http://schemas.openxmlformats.org/officeDocument/2006/relationships/image" Target="../media/image60.png"/><Relationship Id="rId8" Type="http://schemas.openxmlformats.org/officeDocument/2006/relationships/image" Target="../media/image56.png"/><Relationship Id="rId9" Type="http://schemas.openxmlformats.org/officeDocument/2006/relationships/image" Target="../media/image59.png"/><Relationship Id="rId10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59.png"/><Relationship Id="rId1" Type="http://schemas.openxmlformats.org/officeDocument/2006/relationships/tags" Target="../tags/tag48.xml"/><Relationship Id="rId2" Type="http://schemas.openxmlformats.org/officeDocument/2006/relationships/tags" Target="../tags/tag49.xml"/><Relationship Id="rId3" Type="http://schemas.openxmlformats.org/officeDocument/2006/relationships/tags" Target="../tags/tag50.xml"/><Relationship Id="rId4" Type="http://schemas.openxmlformats.org/officeDocument/2006/relationships/tags" Target="../tags/tag51.xml"/><Relationship Id="rId5" Type="http://schemas.openxmlformats.org/officeDocument/2006/relationships/tags" Target="../tags/tag52.xml"/><Relationship Id="rId6" Type="http://schemas.openxmlformats.org/officeDocument/2006/relationships/tags" Target="../tags/tag53.xml"/><Relationship Id="rId7" Type="http://schemas.openxmlformats.org/officeDocument/2006/relationships/tags" Target="../tags/tag54.xml"/><Relationship Id="rId8" Type="http://schemas.openxmlformats.org/officeDocument/2006/relationships/slideLayout" Target="../slideLayouts/slideLayout12.xml"/><Relationship Id="rId9" Type="http://schemas.openxmlformats.org/officeDocument/2006/relationships/image" Target="../media/image64.png"/><Relationship Id="rId10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tags" Target="../tags/tag55.xml"/><Relationship Id="rId2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4" Type="http://schemas.openxmlformats.org/officeDocument/2006/relationships/tags" Target="../tags/tag59.xml"/><Relationship Id="rId5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" Type="http://schemas.openxmlformats.org/officeDocument/2006/relationships/tags" Target="../tags/tag56.xml"/><Relationship Id="rId2" Type="http://schemas.openxmlformats.org/officeDocument/2006/relationships/tags" Target="../tags/tag5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4" Type="http://schemas.openxmlformats.org/officeDocument/2006/relationships/image" Target="../media/image75.gif"/><Relationship Id="rId5" Type="http://schemas.openxmlformats.org/officeDocument/2006/relationships/image" Target="../media/image76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3.g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77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79.png"/><Relationship Id="rId1" Type="http://schemas.microsoft.com/office/2007/relationships/media" Target="file:///C:\Documents%20and%20Settings\Ashok%20Ramadass\Desktop\Thesis%20ppt\Unmodified_Optical_Flow.avi" TargetMode="External"/><Relationship Id="rId2" Type="http://schemas.openxmlformats.org/officeDocument/2006/relationships/video" Target="file:///C:\Documents%20and%20Settings\Ashok%20Ramadass\Desktop\Thesis%20ppt\Unmodified_Optical_Flow.avi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6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87.png"/><Relationship Id="rId1" Type="http://schemas.microsoft.com/office/2007/relationships/media" Target="file:///C:\Documents%20and%20Settings\Ashok%20Ramadass\Desktop\Thesis%20ppt\Extended_opt_flow.avi" TargetMode="External"/><Relationship Id="rId2" Type="http://schemas.openxmlformats.org/officeDocument/2006/relationships/video" Target="file:///C:\Documents%20and%20Settings\Ashok%20Ramadass\Desktop\Thesis%20ppt\Extended_opt_flow.avi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85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psych.hanover.edu/KRANTZ/MotionParallax/MotionParallax.html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92.png"/><Relationship Id="rId1" Type="http://schemas.microsoft.com/office/2007/relationships/media" Target="file:///C:\Documents%20and%20Settings\efros.SCS\Desktop\Berkeley\talks\water%20talk\pool7.avi" TargetMode="External"/><Relationship Id="rId2" Type="http://schemas.openxmlformats.org/officeDocument/2006/relationships/video" Target="file:///C:\Documents%20and%20Settings\efros.SCS\Desktop\Berkeley\talks\water%20talk\pool7.avi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3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4" Type="http://schemas.openxmlformats.org/officeDocument/2006/relationships/image" Target="../media/image102.jpeg"/><Relationship Id="rId5" Type="http://schemas.openxmlformats.org/officeDocument/2006/relationships/image" Target="../media/image103.jpeg"/><Relationship Id="rId6" Type="http://schemas.openxmlformats.org/officeDocument/2006/relationships/image" Target="../media/image104.jpeg"/><Relationship Id="rId7" Type="http://schemas.openxmlformats.org/officeDocument/2006/relationships/image" Target="../media/image105.jpeg"/><Relationship Id="rId8" Type="http://schemas.openxmlformats.org/officeDocument/2006/relationships/image" Target="../media/image106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4" Type="http://schemas.openxmlformats.org/officeDocument/2006/relationships/image" Target="../media/image108.jpeg"/><Relationship Id="rId5" Type="http://schemas.openxmlformats.org/officeDocument/2006/relationships/image" Target="../media/image109.jpeg"/><Relationship Id="rId6" Type="http://schemas.openxmlformats.org/officeDocument/2006/relationships/image" Target="../media/image110.jpeg"/><Relationship Id="rId7" Type="http://schemas.openxmlformats.org/officeDocument/2006/relationships/image" Target="../media/image111.jpeg"/><Relationship Id="rId8" Type="http://schemas.openxmlformats.org/officeDocument/2006/relationships/image" Target="../media/image112.jpeg"/><Relationship Id="rId9" Type="http://schemas.openxmlformats.org/officeDocument/2006/relationships/image" Target="../media/image113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6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18.png"/><Relationship Id="rId5" Type="http://schemas.openxmlformats.org/officeDocument/2006/relationships/hyperlink" Target="http://www.merl.com/papers/TR94-24/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1.gi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41.xml"/><Relationship Id="rId5" Type="http://schemas.openxmlformats.org/officeDocument/2006/relationships/image" Target="../media/image122.png"/><Relationship Id="rId1" Type="http://schemas.microsoft.com/office/2007/relationships/media" Target="file:///C:\Users\grauman\Desktop\spring2011\lecture25_action\mt_blur.mpeg" TargetMode="External"/><Relationship Id="rId2" Type="http://schemas.openxmlformats.org/officeDocument/2006/relationships/video" Target="file:///C:\Users\grauman\Desktop\spring2011\lecture25_action\mt_blur.mpeg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3.jpeg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media" Target="file:///C:\Documents%20and%20Settings\ramanan\Desktop\efros\ICCV03\TRACK2~2.AVI" TargetMode="External"/><Relationship Id="rId4" Type="http://schemas.openxmlformats.org/officeDocument/2006/relationships/video" Target="file:///C:\Documents%20and%20Settings\ramanan\Desktop\efros\ICCV03\TRACK2~2.AVI" TargetMode="External"/><Relationship Id="rId5" Type="http://schemas.openxmlformats.org/officeDocument/2006/relationships/slideLayout" Target="../slideLayouts/slideLayout12.xml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1" Type="http://schemas.microsoft.com/office/2007/relationships/media" Target="file:///C:\Documents%20and%20Settings\ramanan\Desktop\efros\ICCV03\~FM59000.AVI" TargetMode="External"/><Relationship Id="rId2" Type="http://schemas.openxmlformats.org/officeDocument/2006/relationships/video" Target="file:///C:\Documents%20and%20Settings\ramanan\Desktop\efros\ICCV03\~FM59000.AVI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7.jpeg"/><Relationship Id="rId3" Type="http://schemas.openxmlformats.org/officeDocument/2006/relationships/image" Target="../media/image12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image" Target="../media/image130.png"/><Relationship Id="rId1" Type="http://schemas.microsoft.com/office/2007/relationships/media" Target="file:///C:\Users\grauman\Desktop\spring2011\lecture25_action\class-football.avi" TargetMode="External"/><Relationship Id="rId2" Type="http://schemas.openxmlformats.org/officeDocument/2006/relationships/video" Target="file:///C:\Users\grauman\Desktop\spring2011\lecture25_action\class-football.avi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42.xml"/><Relationship Id="rId5" Type="http://schemas.openxmlformats.org/officeDocument/2006/relationships/image" Target="../media/image131.png"/><Relationship Id="rId1" Type="http://schemas.microsoft.com/office/2007/relationships/media" Target="file:///C:\Users\grauman\Desktop\spring2011\lecture25_action\GregWorldCup.mpg" TargetMode="External"/><Relationship Id="rId2" Type="http://schemas.openxmlformats.org/officeDocument/2006/relationships/video" Target="file:///C:\Users\grauman\Desktop\spring2011\lecture25_action\GregWorldCup.mpg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43.xml"/><Relationship Id="rId5" Type="http://schemas.openxmlformats.org/officeDocument/2006/relationships/image" Target="../media/image122.png"/><Relationship Id="rId1" Type="http://schemas.microsoft.com/office/2007/relationships/media" Target="file:///C:\Users\grauman\Desktop\spring2011\lecture25_action\mt_blur.mpeg" TargetMode="External"/><Relationship Id="rId2" Type="http://schemas.openxmlformats.org/officeDocument/2006/relationships/video" Target="file:///C:\Users\grauman\Desktop\spring2011\lecture25_action\mt_blur.mpeg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05841"/>
            <a:ext cx="7772400" cy="1470025"/>
          </a:xfrm>
        </p:spPr>
        <p:txBody>
          <a:bodyPr/>
          <a:lstStyle/>
          <a:p>
            <a:r>
              <a:rPr lang="en-US" i="1" dirty="0" smtClean="0"/>
              <a:t> </a:t>
            </a:r>
            <a:r>
              <a:rPr lang="en-US" sz="3600" b="1" i="1" dirty="0" smtClean="0"/>
              <a:t>Motion &amp; Activity</a:t>
            </a:r>
            <a:endParaRPr lang="en-US" sz="3600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smtClean="0"/>
              <a:t>Slides Acknowledgements</a:t>
            </a:r>
          </a:p>
          <a:p>
            <a:r>
              <a:rPr lang="en-US" sz="2000" kern="1200" dirty="0" smtClean="0">
                <a:solidFill>
                  <a:srgbClr val="000000"/>
                </a:solidFill>
                <a:latin typeface="Arial" pitchFamily="34" charset="0"/>
                <a:cs typeface="Arial"/>
              </a:rPr>
              <a:t>Steve Seitz</a:t>
            </a:r>
            <a:endParaRPr lang="en-US" sz="2000" dirty="0" smtClean="0"/>
          </a:p>
          <a:p>
            <a:r>
              <a:rPr lang="en-US" sz="2000" dirty="0" smtClean="0"/>
              <a:t>Kirsten </a:t>
            </a:r>
            <a:r>
              <a:rPr lang="en-US" sz="2000" dirty="0" err="1" smtClean="0"/>
              <a:t>Grauman</a:t>
            </a:r>
            <a:r>
              <a:rPr lang="en-US" sz="2000" dirty="0" smtClean="0"/>
              <a:t>, </a:t>
            </a:r>
            <a:r>
              <a:rPr lang="en-US" sz="2000" dirty="0" err="1" smtClean="0"/>
              <a:t>Vassilis</a:t>
            </a:r>
            <a:r>
              <a:rPr lang="en-US" sz="2000" dirty="0" smtClean="0"/>
              <a:t> </a:t>
            </a:r>
            <a:r>
              <a:rPr lang="en-US" sz="2000" dirty="0" err="1" smtClean="0"/>
              <a:t>Athitsos</a:t>
            </a:r>
            <a:endParaRPr lang="en-US" sz="2000" dirty="0" smtClean="0"/>
          </a:p>
          <a:p>
            <a:r>
              <a:rPr lang="en-US" sz="2000" dirty="0" smtClean="0"/>
              <a:t>Other Vision Researchers</a:t>
            </a:r>
          </a:p>
          <a:p>
            <a:r>
              <a:rPr lang="en-US" sz="2000" dirty="0" err="1" smtClean="0"/>
              <a:t>Ebook</a:t>
            </a:r>
            <a:r>
              <a:rPr lang="en-US" sz="2000" dirty="0" smtClean="0"/>
              <a:t>: R. </a:t>
            </a:r>
            <a:r>
              <a:rPr lang="en-US" sz="2000" dirty="0" err="1" smtClean="0"/>
              <a:t>Szeliski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916" name="Rectangle 4"/>
          <p:cNvSpPr>
            <a:spLocks noGrp="1" noChangeArrowheads="1"/>
          </p:cNvSpPr>
          <p:nvPr>
            <p:ph type="title"/>
          </p:nvPr>
        </p:nvSpPr>
        <p:spPr>
          <a:xfrm>
            <a:off x="1676400" y="-152400"/>
            <a:ext cx="7772400" cy="1143000"/>
          </a:xfrm>
        </p:spPr>
        <p:txBody>
          <a:bodyPr/>
          <a:lstStyle/>
          <a:p>
            <a:r>
              <a:rPr lang="en-US" sz="4000" dirty="0"/>
              <a:t>Motion estimation techniques</a:t>
            </a:r>
          </a:p>
        </p:txBody>
      </p:sp>
      <p:sp>
        <p:nvSpPr>
          <p:cNvPr id="170291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458200" cy="4876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Feature-based methods</a:t>
            </a:r>
          </a:p>
          <a:p>
            <a:pPr lvl="1"/>
            <a:r>
              <a:rPr lang="en-US" dirty="0" smtClean="0"/>
              <a:t>Extract visual features (corners, textured areas) and track them over multiple frames</a:t>
            </a:r>
          </a:p>
          <a:p>
            <a:pPr lvl="1"/>
            <a:r>
              <a:rPr lang="en-US" dirty="0" smtClean="0"/>
              <a:t>Sparse motion fields, but more robust tracking</a:t>
            </a:r>
          </a:p>
          <a:p>
            <a:pPr lvl="1"/>
            <a:r>
              <a:rPr lang="en-US" dirty="0" smtClean="0"/>
              <a:t>Suitable when image motion is large (10s of pixels)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8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9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9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9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2917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-152400"/>
            <a:ext cx="7772400" cy="1143000"/>
          </a:xfrm>
        </p:spPr>
        <p:txBody>
          <a:bodyPr/>
          <a:lstStyle/>
          <a:p>
            <a:r>
              <a:rPr lang="en-US" dirty="0"/>
              <a:t>Topological</a:t>
            </a:r>
            <a:r>
              <a:rPr lang="en-US" dirty="0" smtClean="0"/>
              <a:t> Attributes</a:t>
            </a:r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2945" tIns="41473" rIns="82945" bIns="41473"/>
          <a:lstStyle/>
          <a:p>
            <a:r>
              <a:rPr lang="en-US"/>
              <a:t>Topological shape attributes are properties of a shape that are invariant under </a:t>
            </a:r>
            <a:r>
              <a:rPr lang="en-US" i="1"/>
              <a:t>rubber-sheet </a:t>
            </a:r>
            <a:r>
              <a:rPr lang="en-US"/>
              <a:t>transformation</a:t>
            </a:r>
          </a:p>
          <a:p>
            <a:endParaRPr lang="en-US"/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1180" y="3359902"/>
            <a:ext cx="1462061" cy="147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6291" y="3359902"/>
            <a:ext cx="1428930" cy="1501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1403" y="3359902"/>
            <a:ext cx="1462061" cy="14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-152400"/>
            <a:ext cx="7772400" cy="1143000"/>
          </a:xfrm>
        </p:spPr>
        <p:txBody>
          <a:bodyPr/>
          <a:lstStyle/>
          <a:p>
            <a:r>
              <a:rPr lang="en-US" sz="3200" dirty="0"/>
              <a:t>Simple</a:t>
            </a:r>
            <a:r>
              <a:rPr lang="en-US" sz="3200" dirty="0" smtClean="0"/>
              <a:t> Geometrical </a:t>
            </a:r>
            <a:r>
              <a:rPr lang="en-US" sz="3200" dirty="0"/>
              <a:t>S</a:t>
            </a:r>
            <a:r>
              <a:rPr lang="en-US" sz="3200" dirty="0" smtClean="0"/>
              <a:t>hape </a:t>
            </a:r>
            <a:r>
              <a:rPr lang="en-US" sz="3200" dirty="0"/>
              <a:t>P</a:t>
            </a:r>
            <a:r>
              <a:rPr lang="en-US" sz="3200" dirty="0" smtClean="0"/>
              <a:t>arameters</a:t>
            </a:r>
            <a:endParaRPr lang="en-US" sz="3200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2945" tIns="41473" rIns="82945" bIns="41473"/>
          <a:lstStyle/>
          <a:p>
            <a:r>
              <a:rPr lang="en-US" sz="2200" dirty="0"/>
              <a:t>A(X) is the area of the figure X </a:t>
            </a:r>
          </a:p>
          <a:p>
            <a:r>
              <a:rPr lang="en-US" sz="2200" dirty="0"/>
              <a:t>P(X) is the perimeter of the figure X </a:t>
            </a:r>
          </a:p>
          <a:p>
            <a:r>
              <a:rPr lang="en-US" sz="2200" dirty="0"/>
              <a:t>D</a:t>
            </a:r>
            <a:r>
              <a:rPr lang="en-US" sz="2200" baseline="-25000" dirty="0"/>
              <a:t>A</a:t>
            </a:r>
            <a:r>
              <a:rPr lang="en-US" sz="2200" dirty="0"/>
              <a:t>(X)  and D</a:t>
            </a:r>
            <a:r>
              <a:rPr lang="en-US" sz="2200" baseline="-25000" dirty="0"/>
              <a:t>P</a:t>
            </a:r>
            <a:r>
              <a:rPr lang="en-US" sz="2200" dirty="0"/>
              <a:t>(X) P are the diameters of circles with area A(X) and with perimeter P(X) , respectively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0" y="-180377"/>
            <a:ext cx="167510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9940" name="Object 4"/>
          <p:cNvGraphicFramePr>
            <a:graphicFrameLocks noChangeAspect="1"/>
          </p:cNvGraphicFramePr>
          <p:nvPr/>
        </p:nvGraphicFramePr>
        <p:xfrm>
          <a:off x="1322337" y="3705393"/>
          <a:ext cx="2419962" cy="938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53" name="Equation" r:id="rId3" imgW="1155199" imgH="444307" progId="Equation.3">
                  <p:embed/>
                </p:oleObj>
              </mc:Choice>
              <mc:Fallback>
                <p:oleObj name="Equation" r:id="rId3" imgW="1155199" imgH="444307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337" y="3705393"/>
                        <a:ext cx="2419962" cy="9385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0" y="3071559"/>
            <a:ext cx="167510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9942" name="Object 6"/>
          <p:cNvGraphicFramePr>
            <a:graphicFrameLocks noChangeAspect="1"/>
          </p:cNvGraphicFramePr>
          <p:nvPr/>
        </p:nvGraphicFramePr>
        <p:xfrm>
          <a:off x="4226291" y="3830635"/>
          <a:ext cx="2074253" cy="842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54" name="Equation" r:id="rId5" imgW="965200" imgH="393700" progId="Equation.3">
                  <p:embed/>
                </p:oleObj>
              </mc:Choice>
              <mc:Fallback>
                <p:oleObj name="Equation" r:id="rId5" imgW="965200" imgH="3937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6291" y="3830635"/>
                        <a:ext cx="2074253" cy="8421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-152400"/>
            <a:ext cx="7772400" cy="1143000"/>
          </a:xfrm>
        </p:spPr>
        <p:txBody>
          <a:bodyPr/>
          <a:lstStyle/>
          <a:p>
            <a:r>
              <a:rPr lang="en-US" sz="3200" dirty="0"/>
              <a:t>Simple geometrical shape parameters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2945" tIns="41473" rIns="82945" bIns="41473"/>
          <a:lstStyle/>
          <a:p>
            <a:r>
              <a:rPr lang="en-US" sz="2200" i="1" dirty="0" err="1"/>
              <a:t>F</a:t>
            </a:r>
            <a:r>
              <a:rPr lang="en-US" sz="2200" i="1" baseline="-25000" dirty="0" err="1"/>
              <a:t>x</a:t>
            </a:r>
            <a:r>
              <a:rPr lang="en-US" sz="2200" dirty="0" err="1"/>
              <a:t>(</a:t>
            </a:r>
            <a:r>
              <a:rPr lang="en-US" sz="2200" i="1" dirty="0" err="1"/>
              <a:t>X</a:t>
            </a:r>
            <a:r>
              <a:rPr lang="en-US" sz="2200" dirty="0"/>
              <a:t>) , </a:t>
            </a:r>
            <a:r>
              <a:rPr lang="en-US" sz="2200" i="1" dirty="0" err="1"/>
              <a:t>F</a:t>
            </a:r>
            <a:r>
              <a:rPr lang="en-US" sz="2200" i="1" baseline="-25000" dirty="0" err="1"/>
              <a:t>y</a:t>
            </a:r>
            <a:r>
              <a:rPr lang="en-US" sz="2200" dirty="0" err="1"/>
              <a:t>(</a:t>
            </a:r>
            <a:r>
              <a:rPr lang="en-US" sz="2200" i="1" dirty="0" err="1"/>
              <a:t>X</a:t>
            </a:r>
            <a:r>
              <a:rPr lang="en-US" sz="2200" dirty="0"/>
              <a:t>) are the orthogonal projections of the figure </a:t>
            </a:r>
            <a:r>
              <a:rPr lang="en-US" sz="2200" i="1" dirty="0"/>
              <a:t>X </a:t>
            </a:r>
            <a:r>
              <a:rPr lang="en-US" sz="2200" dirty="0"/>
              <a:t>on the </a:t>
            </a:r>
            <a:r>
              <a:rPr lang="en-US" sz="2200" i="1" dirty="0" err="1"/>
              <a:t>x</a:t>
            </a:r>
            <a:r>
              <a:rPr lang="en-US" sz="2200" i="1" dirty="0"/>
              <a:t> </a:t>
            </a:r>
            <a:r>
              <a:rPr lang="en-US" sz="2200" dirty="0"/>
              <a:t>and </a:t>
            </a:r>
            <a:r>
              <a:rPr lang="en-US" sz="2200" i="1" dirty="0" err="1"/>
              <a:t>y</a:t>
            </a:r>
            <a:r>
              <a:rPr lang="en-US" sz="2200" i="1" dirty="0"/>
              <a:t> </a:t>
            </a:r>
            <a:r>
              <a:rPr lang="en-US" sz="2200" dirty="0"/>
              <a:t>axes. </a:t>
            </a:r>
          </a:p>
          <a:p>
            <a:r>
              <a:rPr lang="en-US" sz="2200" i="1" dirty="0" err="1"/>
              <a:t>F</a:t>
            </a:r>
            <a:r>
              <a:rPr lang="en-US" sz="2200" baseline="-25000" dirty="0" err="1"/>
              <a:t>min</a:t>
            </a:r>
            <a:r>
              <a:rPr lang="en-US" sz="2200" dirty="0" err="1"/>
              <a:t>(</a:t>
            </a:r>
            <a:r>
              <a:rPr lang="en-US" sz="2200" i="1" dirty="0" err="1"/>
              <a:t>X</a:t>
            </a:r>
            <a:r>
              <a:rPr lang="en-US" sz="2200" dirty="0"/>
              <a:t>) and </a:t>
            </a:r>
            <a:r>
              <a:rPr lang="en-US" sz="2200" i="1" dirty="0" err="1"/>
              <a:t>F</a:t>
            </a:r>
            <a:r>
              <a:rPr lang="en-US" sz="2200" baseline="-25000" dirty="0" err="1"/>
              <a:t>max</a:t>
            </a:r>
            <a:r>
              <a:rPr lang="en-US" sz="2200" dirty="0" err="1"/>
              <a:t>(</a:t>
            </a:r>
            <a:r>
              <a:rPr lang="en-US" sz="2200" i="1" dirty="0" err="1"/>
              <a:t>X</a:t>
            </a:r>
            <a:r>
              <a:rPr lang="en-US" sz="2200" dirty="0"/>
              <a:t>) are the minimal and the maximal orthogonal projections of the figure on a line.</a:t>
            </a:r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81739" y="3408847"/>
            <a:ext cx="3042238" cy="2991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-130240"/>
            <a:ext cx="7772400" cy="1143000"/>
          </a:xfrm>
        </p:spPr>
        <p:txBody>
          <a:bodyPr/>
          <a:lstStyle/>
          <a:p>
            <a:r>
              <a:rPr lang="en-US" sz="3200" dirty="0"/>
              <a:t>Simple</a:t>
            </a:r>
            <a:r>
              <a:rPr lang="en-US" sz="3200" dirty="0" smtClean="0"/>
              <a:t> Geometrical </a:t>
            </a:r>
            <a:r>
              <a:rPr lang="en-US" sz="3200" dirty="0"/>
              <a:t>S</a:t>
            </a:r>
            <a:r>
              <a:rPr lang="en-US" sz="3200" dirty="0" smtClean="0"/>
              <a:t>hape </a:t>
            </a:r>
            <a:br>
              <a:rPr lang="en-US" sz="3200" dirty="0" smtClean="0"/>
            </a:br>
            <a:r>
              <a:rPr lang="en-US" sz="3200" dirty="0" smtClean="0"/>
              <a:t>Parameters</a:t>
            </a:r>
            <a:endParaRPr lang="en-US" sz="3200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2945" tIns="41473" rIns="82945" bIns="41473"/>
          <a:lstStyle/>
          <a:p>
            <a:r>
              <a:rPr lang="en-US" i="1"/>
              <a:t>star X </a:t>
            </a:r>
            <a:r>
              <a:rPr lang="en-US"/>
              <a:t>is the part of </a:t>
            </a:r>
            <a:r>
              <a:rPr lang="en-US" i="1"/>
              <a:t>X </a:t>
            </a:r>
            <a:r>
              <a:rPr lang="en-US"/>
              <a:t>seen from a random point in </a:t>
            </a:r>
            <a:r>
              <a:rPr lang="en-US" i="1"/>
              <a:t>X </a:t>
            </a:r>
            <a:endParaRPr lang="en-US"/>
          </a:p>
          <a:p>
            <a:pPr lvl="1"/>
            <a:r>
              <a:rPr lang="en-US"/>
              <a:t>this parameter is useful when physically important point in the figure </a:t>
            </a:r>
            <a:r>
              <a:rPr lang="en-US" i="1"/>
              <a:t>X </a:t>
            </a:r>
            <a:r>
              <a:rPr lang="en-US"/>
              <a:t>is chosen to be the origin point</a:t>
            </a:r>
          </a:p>
          <a:p>
            <a:endParaRPr lang="en-US"/>
          </a:p>
        </p:txBody>
      </p:sp>
      <p:grpSp>
        <p:nvGrpSpPr>
          <p:cNvPr id="2" name="Group 6"/>
          <p:cNvGrpSpPr>
            <a:grpSpLocks noChangeAspect="1"/>
          </p:cNvGrpSpPr>
          <p:nvPr/>
        </p:nvGrpSpPr>
        <p:grpSpPr bwMode="auto">
          <a:xfrm>
            <a:off x="3389388" y="3498098"/>
            <a:ext cx="2219739" cy="2902126"/>
            <a:chOff x="2353" y="2430"/>
            <a:chExt cx="1541" cy="2016"/>
          </a:xfrm>
        </p:grpSpPr>
        <p:sp>
          <p:nvSpPr>
            <p:cNvPr id="41989" name="AutoShape 5"/>
            <p:cNvSpPr>
              <a:spLocks noChangeAspect="1" noChangeArrowheads="1" noTextEdit="1"/>
            </p:cNvSpPr>
            <p:nvPr/>
          </p:nvSpPr>
          <p:spPr bwMode="auto">
            <a:xfrm>
              <a:off x="2353" y="2430"/>
              <a:ext cx="1541" cy="2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1991" name="Picture 7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53" y="2430"/>
              <a:ext cx="1547" cy="2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-152400"/>
            <a:ext cx="7772400" cy="1143000"/>
          </a:xfrm>
        </p:spPr>
        <p:txBody>
          <a:bodyPr/>
          <a:lstStyle/>
          <a:p>
            <a:r>
              <a:rPr lang="en-US" sz="3200" dirty="0"/>
              <a:t>Simple</a:t>
            </a:r>
            <a:r>
              <a:rPr lang="en-US" sz="3200" dirty="0" smtClean="0"/>
              <a:t> </a:t>
            </a:r>
            <a:r>
              <a:rPr lang="en-US" sz="3200" dirty="0"/>
              <a:t>G</a:t>
            </a:r>
            <a:r>
              <a:rPr lang="en-US" sz="3200" dirty="0" smtClean="0"/>
              <a:t>eometrical Shape </a:t>
            </a:r>
            <a:br>
              <a:rPr lang="en-US" sz="3200" dirty="0" smtClean="0"/>
            </a:br>
            <a:r>
              <a:rPr lang="en-US" sz="3200" dirty="0" smtClean="0"/>
              <a:t>Parameters</a:t>
            </a:r>
            <a:endParaRPr lang="en-US" sz="3200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2945" tIns="41473" rIns="82945" bIns="41473"/>
          <a:lstStyle/>
          <a:p>
            <a:r>
              <a:rPr lang="en-US" i="1" dirty="0" err="1"/>
              <a:t>R</a:t>
            </a:r>
            <a:r>
              <a:rPr lang="en-US" i="1" baseline="-25000" dirty="0" err="1"/>
              <a:t>in</a:t>
            </a:r>
            <a:r>
              <a:rPr lang="en-US" dirty="0" err="1"/>
              <a:t>(</a:t>
            </a:r>
            <a:r>
              <a:rPr lang="en-US" i="1" dirty="0" err="1"/>
              <a:t>X</a:t>
            </a:r>
            <a:r>
              <a:rPr lang="en-US" dirty="0"/>
              <a:t>) and </a:t>
            </a:r>
            <a:r>
              <a:rPr lang="en-US" i="1" dirty="0" err="1"/>
              <a:t>R</a:t>
            </a:r>
            <a:r>
              <a:rPr lang="en-US" i="1" baseline="-25000" dirty="0" err="1"/>
              <a:t>out</a:t>
            </a:r>
            <a:r>
              <a:rPr lang="en-US" dirty="0" err="1"/>
              <a:t>(</a:t>
            </a:r>
            <a:r>
              <a:rPr lang="en-US" i="1" dirty="0" err="1"/>
              <a:t>X</a:t>
            </a:r>
            <a:r>
              <a:rPr lang="en-US" dirty="0"/>
              <a:t>) are the radii of the largest disc in </a:t>
            </a:r>
            <a:r>
              <a:rPr lang="en-US" i="1" dirty="0"/>
              <a:t>X </a:t>
            </a:r>
            <a:r>
              <a:rPr lang="en-US" dirty="0"/>
              <a:t>and the smallest disc which completely includes </a:t>
            </a:r>
            <a:r>
              <a:rPr lang="en-US" i="1" dirty="0"/>
              <a:t>X</a:t>
            </a:r>
            <a:endParaRPr lang="en-US" dirty="0"/>
          </a:p>
          <a:p>
            <a:endParaRPr lang="en-US" dirty="0"/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60741" y="2936675"/>
            <a:ext cx="3439803" cy="31180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157260"/>
            <a:ext cx="7772400" cy="1143000"/>
          </a:xfrm>
        </p:spPr>
        <p:txBody>
          <a:bodyPr/>
          <a:lstStyle/>
          <a:p>
            <a:r>
              <a:rPr lang="en-US" sz="3200" dirty="0"/>
              <a:t>Simple</a:t>
            </a:r>
            <a:r>
              <a:rPr lang="en-US" sz="3200" dirty="0" smtClean="0"/>
              <a:t> Geometrical </a:t>
            </a:r>
            <a:r>
              <a:rPr lang="en-US" sz="3200" dirty="0"/>
              <a:t>S</a:t>
            </a:r>
            <a:r>
              <a:rPr lang="en-US" sz="3200" dirty="0" smtClean="0"/>
              <a:t>hape </a:t>
            </a:r>
            <a:br>
              <a:rPr lang="en-US" sz="3200" dirty="0" smtClean="0"/>
            </a:br>
            <a:r>
              <a:rPr lang="en-US" sz="3200" dirty="0" smtClean="0"/>
              <a:t>Parameters</a:t>
            </a:r>
            <a:endParaRPr lang="en-US" sz="3200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2945" tIns="41473" rIns="82945" bIns="41473"/>
          <a:lstStyle/>
          <a:p>
            <a:r>
              <a:rPr lang="en-US" i="1" dirty="0"/>
              <a:t>        </a:t>
            </a:r>
            <a:r>
              <a:rPr lang="en-US" dirty="0"/>
              <a:t>and </a:t>
            </a:r>
            <a:r>
              <a:rPr lang="en-US" i="1" dirty="0"/>
              <a:t>         </a:t>
            </a:r>
            <a:r>
              <a:rPr lang="en-US" dirty="0"/>
              <a:t>are the coordinates of the center of gravity (also called center of mass or </a:t>
            </a:r>
            <a:r>
              <a:rPr lang="en-US" dirty="0" err="1"/>
              <a:t>centroid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they are determined just by averaging the coordinates of each point of the figure </a:t>
            </a:r>
            <a:r>
              <a:rPr lang="en-US" i="1" dirty="0"/>
              <a:t>X </a:t>
            </a:r>
            <a:r>
              <a:rPr lang="en-US" dirty="0"/>
              <a:t>as</a:t>
            </a:r>
          </a:p>
          <a:p>
            <a:endParaRPr lang="en-US" dirty="0"/>
          </a:p>
        </p:txBody>
      </p:sp>
      <p:graphicFrame>
        <p:nvGraphicFramePr>
          <p:cNvPr id="44036" name="Object 4"/>
          <p:cNvGraphicFramePr>
            <a:graphicFrameLocks noChangeAspect="1"/>
          </p:cNvGraphicFramePr>
          <p:nvPr/>
        </p:nvGraphicFramePr>
        <p:xfrm>
          <a:off x="878881" y="1716603"/>
          <a:ext cx="770643" cy="428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49" name="Equation" r:id="rId3" imgW="368280" imgH="203040" progId="Equation.3">
                  <p:embed/>
                </p:oleObj>
              </mc:Choice>
              <mc:Fallback>
                <p:oleObj name="Equation" r:id="rId3" imgW="36828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881" y="1716603"/>
                        <a:ext cx="770643" cy="428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7" name="Object 5"/>
          <p:cNvGraphicFramePr>
            <a:graphicFrameLocks noChangeAspect="1"/>
          </p:cNvGraphicFramePr>
          <p:nvPr/>
        </p:nvGraphicFramePr>
        <p:xfrm>
          <a:off x="2617477" y="1702207"/>
          <a:ext cx="798011" cy="428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50" name="Equation" r:id="rId5" imgW="380880" imgH="203040" progId="Equation.3">
                  <p:embed/>
                </p:oleObj>
              </mc:Choice>
              <mc:Fallback>
                <p:oleObj name="Equation" r:id="rId5" imgW="38088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477" y="1702207"/>
                        <a:ext cx="798011" cy="428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-228600"/>
            <a:ext cx="7772400" cy="1143000"/>
          </a:xfrm>
        </p:spPr>
        <p:txBody>
          <a:bodyPr/>
          <a:lstStyle/>
          <a:p>
            <a:r>
              <a:rPr lang="en-US" dirty="0"/>
              <a:t>Basic Measurements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2945" tIns="41473" rIns="82945" bIns="41473"/>
          <a:lstStyle/>
          <a:p>
            <a:r>
              <a:rPr lang="en-US" sz="2200" dirty="0"/>
              <a:t>Circularity ratio: the ratio of the area of the shape to the area of a circle (the most compact shape) having the same perimeter</a:t>
            </a:r>
            <a:r>
              <a:rPr lang="en-US" sz="1600" i="1" dirty="0"/>
              <a:t>. (area-perimeter ratio)</a:t>
            </a:r>
          </a:p>
          <a:p>
            <a:endParaRPr lang="en-US" sz="1600" i="1" dirty="0"/>
          </a:p>
          <a:p>
            <a:endParaRPr lang="en-US" sz="1600" i="1" dirty="0"/>
          </a:p>
          <a:p>
            <a:endParaRPr lang="en-US" sz="1600" i="1" dirty="0"/>
          </a:p>
          <a:p>
            <a:r>
              <a:rPr lang="en-US" sz="2200" i="1" dirty="0"/>
              <a:t>For a circle, the ratio is one; for a square, it is </a:t>
            </a:r>
            <a:r>
              <a:rPr lang="en-US" sz="2200" i="1" dirty="0" err="1"/>
              <a:t>π</a:t>
            </a:r>
            <a:r>
              <a:rPr lang="en-US" sz="2200" i="1" dirty="0"/>
              <a:t> / 4; for an infinitely long and narrow shape, it is zero.</a:t>
            </a:r>
            <a:r>
              <a:rPr lang="en-US" sz="2200" dirty="0"/>
              <a:t> </a:t>
            </a:r>
            <a:endParaRPr lang="en-US" sz="2200" i="1" dirty="0"/>
          </a:p>
          <a:p>
            <a:pPr lvl="1"/>
            <a:endParaRPr lang="en-US" dirty="0"/>
          </a:p>
        </p:txBody>
      </p:sp>
      <p:graphicFrame>
        <p:nvGraphicFramePr>
          <p:cNvPr id="37892" name="Object 4"/>
          <p:cNvGraphicFramePr>
            <a:graphicFrameLocks noChangeAspect="1"/>
          </p:cNvGraphicFramePr>
          <p:nvPr/>
        </p:nvGraphicFramePr>
        <p:xfrm>
          <a:off x="1598903" y="2945313"/>
          <a:ext cx="2281679" cy="819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659" name="Equation" r:id="rId3" imgW="1168200" imgH="419040" progId="Equation.3">
                  <p:embed/>
                </p:oleObj>
              </mc:Choice>
              <mc:Fallback>
                <p:oleObj name="Equation" r:id="rId3" imgW="116820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8903" y="2945313"/>
                        <a:ext cx="2281679" cy="81910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-152400"/>
            <a:ext cx="7772400" cy="1143000"/>
          </a:xfrm>
        </p:spPr>
        <p:txBody>
          <a:bodyPr/>
          <a:lstStyle/>
          <a:p>
            <a:r>
              <a:rPr lang="en-US" dirty="0"/>
              <a:t>Basic Measurements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 lIns="82945" tIns="41473" rIns="82945" bIns="41473"/>
          <a:lstStyle/>
          <a:p>
            <a:r>
              <a:rPr lang="en-US" i="1" dirty="0" err="1"/>
              <a:t>Wadell's</a:t>
            </a:r>
            <a:r>
              <a:rPr lang="en-US" i="1" dirty="0"/>
              <a:t> circularity shape ratio   </a:t>
            </a:r>
          </a:p>
          <a:p>
            <a:pPr lvl="1"/>
            <a:r>
              <a:rPr lang="en-US" dirty="0"/>
              <a:t> is also equal to 1 for a disc, otherwise it is less than 1.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i="1" dirty="0"/>
              <a:t>Drainage-basin circularity shape ratio</a:t>
            </a:r>
          </a:p>
          <a:p>
            <a:pPr lvl="1"/>
            <a:r>
              <a:rPr lang="en-US" dirty="0"/>
              <a:t>It is equal to 1 for a disc, otherwise it is less than 1.</a:t>
            </a:r>
          </a:p>
          <a:p>
            <a:endParaRPr lang="en-US" dirty="0"/>
          </a:p>
        </p:txBody>
      </p:sp>
      <p:graphicFrame>
        <p:nvGraphicFramePr>
          <p:cNvPr id="45060" name="Object 4"/>
          <p:cNvGraphicFramePr>
            <a:graphicFrameLocks noChangeAspect="1"/>
          </p:cNvGraphicFramePr>
          <p:nvPr/>
        </p:nvGraphicFramePr>
        <p:xfrm>
          <a:off x="1322337" y="2807116"/>
          <a:ext cx="1214303" cy="916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697" name="Equation" r:id="rId3" imgW="571320" imgH="431640" progId="Equation.3">
                  <p:embed/>
                </p:oleObj>
              </mc:Choice>
              <mc:Fallback>
                <p:oleObj name="Equation" r:id="rId3" imgW="57132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337" y="2807116"/>
                        <a:ext cx="1214303" cy="9169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1" name="Object 5"/>
          <p:cNvGraphicFramePr>
            <a:graphicFrameLocks noChangeAspect="1"/>
          </p:cNvGraphicFramePr>
          <p:nvPr/>
        </p:nvGraphicFramePr>
        <p:xfrm>
          <a:off x="1917244" y="5179008"/>
          <a:ext cx="1052971" cy="916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698" name="Equation" r:id="rId5" imgW="495000" imgH="431640" progId="Equation.3">
                  <p:embed/>
                </p:oleObj>
              </mc:Choice>
              <mc:Fallback>
                <p:oleObj name="Equation" r:id="rId5" imgW="49500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244" y="5179008"/>
                        <a:ext cx="1052971" cy="9169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-152400"/>
            <a:ext cx="7772400" cy="1143000"/>
          </a:xfrm>
        </p:spPr>
        <p:txBody>
          <a:bodyPr/>
          <a:lstStyle/>
          <a:p>
            <a:r>
              <a:rPr lang="en-US" dirty="0"/>
              <a:t>Basic Measurements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2945" tIns="41473" rIns="82945" bIns="41473"/>
          <a:lstStyle/>
          <a:p>
            <a:r>
              <a:rPr lang="en-US" sz="2200" dirty="0"/>
              <a:t>Another </a:t>
            </a:r>
            <a:r>
              <a:rPr lang="en-US" sz="2200" dirty="0" err="1"/>
              <a:t>Wadell's</a:t>
            </a:r>
            <a:r>
              <a:rPr lang="en-US" sz="2200" dirty="0"/>
              <a:t> ratio which defines </a:t>
            </a:r>
            <a:r>
              <a:rPr lang="en-US" sz="2200" i="1" dirty="0"/>
              <a:t>degree of circularity</a:t>
            </a:r>
            <a:r>
              <a:rPr lang="en-US" sz="2200" dirty="0"/>
              <a:t>, is :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Actually, it is just the square root of the area-perimeter ratio. The reciprocal of this expression is the </a:t>
            </a:r>
            <a:r>
              <a:rPr lang="en-US" sz="2200" i="1" dirty="0"/>
              <a:t>Horton's compactness factor</a:t>
            </a:r>
            <a:r>
              <a:rPr lang="en-US" sz="2200" dirty="0"/>
              <a:t>.</a:t>
            </a:r>
          </a:p>
          <a:p>
            <a:endParaRPr lang="en-US" sz="2200" dirty="0"/>
          </a:p>
        </p:txBody>
      </p:sp>
      <p:graphicFrame>
        <p:nvGraphicFramePr>
          <p:cNvPr id="38916" name="Object 4"/>
          <p:cNvGraphicFramePr>
            <a:graphicFrameLocks noChangeAspect="1"/>
          </p:cNvGraphicFramePr>
          <p:nvPr/>
        </p:nvGraphicFramePr>
        <p:xfrm>
          <a:off x="1477906" y="2461625"/>
          <a:ext cx="2107384" cy="893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4707" name="Equation" r:id="rId3" imgW="1079280" imgH="457200" progId="Equation.3">
                  <p:embed/>
                </p:oleObj>
              </mc:Choice>
              <mc:Fallback>
                <p:oleObj name="Equation" r:id="rId3" imgW="107928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7906" y="2461625"/>
                        <a:ext cx="2107384" cy="8939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dirty="0"/>
              <a:t>Shape</a:t>
            </a:r>
            <a:r>
              <a:rPr lang="en-US" dirty="0" smtClean="0"/>
              <a:t> Description</a:t>
            </a:r>
            <a:endParaRPr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 lIns="82945" tIns="41473" rIns="82945" bIns="41473"/>
          <a:lstStyle/>
          <a:p>
            <a:r>
              <a:rPr lang="en-US" sz="2200" dirty="0"/>
              <a:t>Shape description refers to the methods that result in a numeric descriptor of the shape</a:t>
            </a:r>
          </a:p>
          <a:p>
            <a:r>
              <a:rPr lang="en-US" sz="2200" dirty="0"/>
              <a:t>A shape description method generates a shape descriptor vector (also called a feature vector) from a given shape</a:t>
            </a:r>
          </a:p>
          <a:p>
            <a:r>
              <a:rPr lang="en-US" sz="2200" dirty="0"/>
              <a:t>The goal of description is to uniquely(?) characterize the shape using its shape descriptor vector.</a:t>
            </a:r>
          </a:p>
          <a:p>
            <a:r>
              <a:rPr lang="en-US" sz="2200" dirty="0"/>
              <a:t>The required properties of a shape description scheme are invariance to translation, scale, and rotation.</a:t>
            </a:r>
          </a:p>
          <a:p>
            <a:endParaRPr lang="en-US" sz="2200" dirty="0"/>
          </a:p>
          <a:p>
            <a:endParaRPr lang="en-US" dirty="0"/>
          </a:p>
        </p:txBody>
      </p:sp>
      <p:pic>
        <p:nvPicPr>
          <p:cNvPr id="47108" name="Picture 4" descr="bird-1_SD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9164" y="5099641"/>
            <a:ext cx="345709" cy="495204"/>
          </a:xfrm>
          <a:prstGeom prst="rect">
            <a:avLst/>
          </a:prstGeom>
          <a:noFill/>
        </p:spPr>
      </p:pic>
      <p:pic>
        <p:nvPicPr>
          <p:cNvPr id="47109" name="Picture 5" descr="bird-1_SD_0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720" y="4892346"/>
            <a:ext cx="864272" cy="1324383"/>
          </a:xfrm>
          <a:prstGeom prst="rect">
            <a:avLst/>
          </a:prstGeom>
          <a:noFill/>
        </p:spPr>
      </p:pic>
      <p:pic>
        <p:nvPicPr>
          <p:cNvPr id="47110" name="Picture 6" descr="bird-1_RD_3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70843" y="4892347"/>
            <a:ext cx="1289207" cy="13560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dirty="0"/>
              <a:t>Optical flow</a:t>
            </a:r>
          </a:p>
        </p:txBody>
      </p:sp>
      <p:sp>
        <p:nvSpPr>
          <p:cNvPr id="1781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Definition: optical flow is the </a:t>
            </a:r>
            <a:r>
              <a:rPr lang="en-US" i="1" dirty="0"/>
              <a:t>apparent</a:t>
            </a:r>
            <a:r>
              <a:rPr lang="en-US" dirty="0"/>
              <a:t> motion of brightness patterns in the image</a:t>
            </a:r>
          </a:p>
          <a:p>
            <a:pPr>
              <a:buFontTx/>
              <a:buChar char="•"/>
            </a:pPr>
            <a:r>
              <a:rPr lang="en-US" dirty="0"/>
              <a:t>Ideally, optical flow would be the same as the motion field</a:t>
            </a:r>
          </a:p>
          <a:p>
            <a:pPr>
              <a:buFontTx/>
              <a:buChar char="•"/>
            </a:pPr>
            <a:r>
              <a:rPr lang="en-US" dirty="0"/>
              <a:t>Have to be careful: apparent motion can be caused by lighting changes without any actual </a:t>
            </a:r>
            <a:r>
              <a:rPr lang="en-US" dirty="0" smtClean="0"/>
              <a:t>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44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6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-152400"/>
            <a:ext cx="7772400" cy="1143000"/>
          </a:xfrm>
        </p:spPr>
        <p:txBody>
          <a:bodyPr/>
          <a:lstStyle/>
          <a:p>
            <a:r>
              <a:rPr lang="en-US" dirty="0"/>
              <a:t>Moment Invariants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 lIns="82945" tIns="41473" rIns="82945" bIns="41473"/>
          <a:lstStyle/>
          <a:p>
            <a:r>
              <a:rPr lang="en-US" dirty="0"/>
              <a:t>The regular moment of a shape in an M by N binary image is defined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f(x,y</a:t>
            </a:r>
            <a:r>
              <a:rPr lang="en-US" dirty="0"/>
              <a:t>) is the intensity of the pixel (either 1 or 0) at the coordinates (</a:t>
            </a:r>
            <a:r>
              <a:rPr lang="en-US" dirty="0" err="1"/>
              <a:t>x,y</a:t>
            </a:r>
            <a:r>
              <a:rPr lang="en-US" dirty="0"/>
              <a:t>) </a:t>
            </a:r>
          </a:p>
          <a:p>
            <a:r>
              <a:rPr lang="en-US" dirty="0" err="1"/>
              <a:t>p+q</a:t>
            </a:r>
            <a:r>
              <a:rPr lang="en-US" dirty="0"/>
              <a:t> is said to be the order of the moment.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6093" name="Object 13"/>
          <p:cNvGraphicFramePr>
            <a:graphicFrameLocks noChangeAspect="1"/>
          </p:cNvGraphicFramePr>
          <p:nvPr/>
        </p:nvGraphicFramePr>
        <p:xfrm>
          <a:off x="1460620" y="2668920"/>
          <a:ext cx="3111380" cy="911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755" name="Equation" r:id="rId3" imgW="1346040" imgH="393480" progId="Equation.3">
                  <p:embed/>
                </p:oleObj>
              </mc:Choice>
              <mc:Fallback>
                <p:oleObj name="Equation" r:id="rId3" imgW="134604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620" y="2668920"/>
                        <a:ext cx="3111380" cy="9112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-152400"/>
            <a:ext cx="7772400" cy="1143000"/>
          </a:xfrm>
        </p:spPr>
        <p:txBody>
          <a:bodyPr/>
          <a:lstStyle/>
          <a:p>
            <a:r>
              <a:rPr lang="en-US" dirty="0"/>
              <a:t>Moment Invariants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 lIns="82945" tIns="41473" rIns="82945" bIns="41473"/>
          <a:lstStyle/>
          <a:p>
            <a:r>
              <a:rPr lang="en-US" dirty="0"/>
              <a:t>The regular moment of a shape in an M by N binary image is defined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M00: area</a:t>
            </a:r>
            <a:r>
              <a:rPr lang="en-US" dirty="0"/>
              <a:t>/volume, #pixels if binary image</a:t>
            </a:r>
          </a:p>
          <a:p>
            <a:r>
              <a:rPr lang="en-US" dirty="0" smtClean="0"/>
              <a:t>M10: </a:t>
            </a:r>
            <a:r>
              <a:rPr lang="en-US" dirty="0"/>
              <a:t>sum over </a:t>
            </a:r>
            <a:r>
              <a:rPr lang="en-US" dirty="0" smtClean="0"/>
              <a:t>x</a:t>
            </a:r>
            <a:endParaRPr lang="en-US" dirty="0"/>
          </a:p>
          <a:p>
            <a:r>
              <a:rPr lang="en-US" dirty="0" smtClean="0"/>
              <a:t>M01: </a:t>
            </a:r>
            <a:r>
              <a:rPr lang="en-US" dirty="0"/>
              <a:t>sum over y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6093" name="Object 13"/>
          <p:cNvGraphicFramePr>
            <a:graphicFrameLocks noChangeAspect="1"/>
          </p:cNvGraphicFramePr>
          <p:nvPr/>
        </p:nvGraphicFramePr>
        <p:xfrm>
          <a:off x="1460620" y="2668920"/>
          <a:ext cx="3111380" cy="911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3" imgW="1346040" imgH="393480" progId="Equation.3">
                  <p:embed/>
                </p:oleObj>
              </mc:Choice>
              <mc:Fallback>
                <p:oleObj name="Equation" r:id="rId3" imgW="1346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620" y="2668920"/>
                        <a:ext cx="3111380" cy="9112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9550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-152400"/>
            <a:ext cx="7772400" cy="1143000"/>
          </a:xfrm>
        </p:spPr>
        <p:txBody>
          <a:bodyPr/>
          <a:lstStyle/>
          <a:p>
            <a:r>
              <a:rPr lang="en-US" dirty="0"/>
              <a:t>Moment Invariants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4525963"/>
          </a:xfrm>
        </p:spPr>
        <p:txBody>
          <a:bodyPr lIns="82945" tIns="41473" rIns="82945" bIns="41473"/>
          <a:lstStyle/>
          <a:p>
            <a:r>
              <a:rPr lang="en-US" dirty="0"/>
              <a:t>To remove translational variability :</a:t>
            </a:r>
          </a:p>
          <a:p>
            <a:pPr lvl="1"/>
            <a:r>
              <a:rPr lang="en-US" dirty="0"/>
              <a:t>distance between shape pixels and the origin measurements are taken relative to the shapes </a:t>
            </a:r>
            <a:r>
              <a:rPr lang="en-US" dirty="0" err="1"/>
              <a:t>centroid</a:t>
            </a:r>
            <a:r>
              <a:rPr lang="en-US" dirty="0"/>
              <a:t> (</a:t>
            </a:r>
            <a:r>
              <a:rPr lang="en-US" dirty="0" err="1"/>
              <a:t>x</a:t>
            </a:r>
            <a:r>
              <a:rPr lang="en-US" dirty="0" err="1">
                <a:ea typeface="Arial" charset="0"/>
                <a:cs typeface="Arial" charset="0"/>
              </a:rPr>
              <a:t>’</a:t>
            </a:r>
            <a:r>
              <a:rPr lang="en-US" dirty="0" err="1"/>
              <a:t>,y</a:t>
            </a:r>
            <a:r>
              <a:rPr lang="en-US" dirty="0"/>
              <a:t>’)</a:t>
            </a:r>
          </a:p>
          <a:p>
            <a:r>
              <a:rPr lang="en-US" dirty="0"/>
              <a:t>The coordinates of the </a:t>
            </a:r>
            <a:r>
              <a:rPr lang="en-US" dirty="0" err="1"/>
              <a:t>centroid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Relative moments are then calculated using the equation for central moments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8132" name="Object 4"/>
          <p:cNvGraphicFramePr>
            <a:graphicFrameLocks noChangeAspect="1"/>
          </p:cNvGraphicFramePr>
          <p:nvPr/>
        </p:nvGraphicFramePr>
        <p:xfrm>
          <a:off x="3120023" y="3429001"/>
          <a:ext cx="966545" cy="845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07" name="Equation" r:id="rId3" imgW="495000" imgH="431640" progId="Equation.3">
                  <p:embed/>
                </p:oleObj>
              </mc:Choice>
              <mc:Fallback>
                <p:oleObj name="Equation" r:id="rId3" imgW="49500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0023" y="3429001"/>
                        <a:ext cx="966545" cy="8450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4" name="Object 6"/>
          <p:cNvGraphicFramePr>
            <a:graphicFrameLocks noChangeAspect="1"/>
          </p:cNvGraphicFramePr>
          <p:nvPr/>
        </p:nvGraphicFramePr>
        <p:xfrm>
          <a:off x="4227732" y="3429001"/>
          <a:ext cx="966544" cy="845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08" name="Equation" r:id="rId5" imgW="495000" imgH="431640" progId="Equation.3">
                  <p:embed/>
                </p:oleObj>
              </mc:Choice>
              <mc:Fallback>
                <p:oleObj name="Equation" r:id="rId5" imgW="49500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7732" y="3429001"/>
                        <a:ext cx="966544" cy="8450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5" name="Object 7"/>
          <p:cNvGraphicFramePr>
            <a:graphicFrameLocks noChangeAspect="1"/>
          </p:cNvGraphicFramePr>
          <p:nvPr/>
        </p:nvGraphicFramePr>
        <p:xfrm>
          <a:off x="3135148" y="5147531"/>
          <a:ext cx="4103852" cy="796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09" name="Equation" r:id="rId7" imgW="2031840" imgH="393480" progId="Equation.3">
                  <p:embed/>
                </p:oleObj>
              </mc:Choice>
              <mc:Fallback>
                <p:oleObj name="Equation" r:id="rId7" imgW="2031840" imgH="3934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5148" y="5147531"/>
                        <a:ext cx="4103852" cy="7960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-152400"/>
            <a:ext cx="7772400" cy="1143000"/>
          </a:xfrm>
        </p:spPr>
        <p:txBody>
          <a:bodyPr/>
          <a:lstStyle/>
          <a:p>
            <a:r>
              <a:rPr lang="en-US" dirty="0"/>
              <a:t>Moment Invariants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 lIns="82945" tIns="41473" rIns="82945" bIns="41473"/>
          <a:lstStyle/>
          <a:p>
            <a:r>
              <a:rPr lang="en-US" sz="2200" dirty="0"/>
              <a:t>Individual moments values do not have the descriptive power to uniquely represent arbitrary shapes</a:t>
            </a:r>
          </a:p>
          <a:p>
            <a:r>
              <a:rPr lang="en-US" sz="2200" dirty="0"/>
              <a:t>sets of functions based on these moments can be determined which do</a:t>
            </a:r>
          </a:p>
          <a:p>
            <a:r>
              <a:rPr lang="en-US" sz="2200" dirty="0" err="1"/>
              <a:t>Hu</a:t>
            </a:r>
            <a:r>
              <a:rPr lang="en-US" sz="2200" dirty="0"/>
              <a:t> derived a set of seven rotational invariant moment functions which form a suitable shape representation</a:t>
            </a:r>
          </a:p>
          <a:p>
            <a:endParaRPr lang="en-US" sz="2200" dirty="0"/>
          </a:p>
          <a:p>
            <a:pPr>
              <a:buFont typeface="Wingdings" charset="2"/>
              <a:buNone/>
            </a:pPr>
            <a:r>
              <a:rPr lang="en-US" sz="2200" dirty="0"/>
              <a:t>	…</a:t>
            </a:r>
          </a:p>
          <a:p>
            <a:endParaRPr lang="en-US" sz="2200" dirty="0"/>
          </a:p>
        </p:txBody>
      </p:sp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57772" y="4038601"/>
            <a:ext cx="2124670" cy="477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"/>
          <p:cNvGrpSpPr>
            <a:grpSpLocks noChangeAspect="1"/>
          </p:cNvGrpSpPr>
          <p:nvPr/>
        </p:nvGrpSpPr>
        <p:grpSpPr bwMode="auto">
          <a:xfrm>
            <a:off x="4123443" y="4038600"/>
            <a:ext cx="3111380" cy="485128"/>
            <a:chOff x="2502" y="2910"/>
            <a:chExt cx="2496" cy="388"/>
          </a:xfrm>
        </p:grpSpPr>
        <p:sp>
          <p:nvSpPr>
            <p:cNvPr id="49160" name="AutoShape 8"/>
            <p:cNvSpPr>
              <a:spLocks noChangeAspect="1" noChangeArrowheads="1" noTextEdit="1"/>
            </p:cNvSpPr>
            <p:nvPr/>
          </p:nvSpPr>
          <p:spPr bwMode="auto">
            <a:xfrm>
              <a:off x="2502" y="2910"/>
              <a:ext cx="2496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62" name="Picture 10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502" y="2910"/>
              <a:ext cx="2502" cy="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2"/>
          <p:cNvGrpSpPr>
            <a:grpSpLocks noChangeAspect="1"/>
          </p:cNvGrpSpPr>
          <p:nvPr/>
        </p:nvGrpSpPr>
        <p:grpSpPr bwMode="auto">
          <a:xfrm>
            <a:off x="1426913" y="4906647"/>
            <a:ext cx="7259887" cy="852212"/>
            <a:chOff x="966" y="3513"/>
            <a:chExt cx="5040" cy="592"/>
          </a:xfrm>
        </p:grpSpPr>
        <p:sp>
          <p:nvSpPr>
            <p:cNvPr id="49163" name="AutoShape 11"/>
            <p:cNvSpPr>
              <a:spLocks noChangeAspect="1" noChangeArrowheads="1" noTextEdit="1"/>
            </p:cNvSpPr>
            <p:nvPr/>
          </p:nvSpPr>
          <p:spPr bwMode="auto">
            <a:xfrm>
              <a:off x="966" y="3513"/>
              <a:ext cx="5040" cy="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65" name="Picture 1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66" y="3513"/>
              <a:ext cx="5044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-152400"/>
            <a:ext cx="7772400" cy="1143000"/>
          </a:xfrm>
        </p:spPr>
        <p:txBody>
          <a:bodyPr/>
          <a:lstStyle/>
          <a:p>
            <a:r>
              <a:rPr lang="en-US" dirty="0"/>
              <a:t>Shape Skeletons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</p:spPr>
        <p:txBody>
          <a:bodyPr lIns="82945" tIns="41473" rIns="82945" bIns="41473"/>
          <a:lstStyle/>
          <a:p>
            <a:r>
              <a:rPr lang="en-US" dirty="0"/>
              <a:t>The skeleton of a binary shape is obtained by repeatedly thinning until it becomes a unit pixel width network</a:t>
            </a:r>
          </a:p>
          <a:p>
            <a:endParaRPr lang="en-US" dirty="0"/>
          </a:p>
        </p:txBody>
      </p:sp>
      <p:grpSp>
        <p:nvGrpSpPr>
          <p:cNvPr id="2" name="Group 6"/>
          <p:cNvGrpSpPr>
            <a:grpSpLocks noChangeAspect="1"/>
          </p:cNvGrpSpPr>
          <p:nvPr/>
        </p:nvGrpSpPr>
        <p:grpSpPr bwMode="auto">
          <a:xfrm>
            <a:off x="1598903" y="3402128"/>
            <a:ext cx="1902840" cy="1934751"/>
            <a:chOff x="1347" y="1902"/>
            <a:chExt cx="1510" cy="1536"/>
          </a:xfrm>
        </p:grpSpPr>
        <p:sp>
          <p:nvSpPr>
            <p:cNvPr id="50181" name="AutoShape 5"/>
            <p:cNvSpPr>
              <a:spLocks noChangeAspect="1" noChangeArrowheads="1" noTextEdit="1"/>
            </p:cNvSpPr>
            <p:nvPr/>
          </p:nvSpPr>
          <p:spPr bwMode="auto">
            <a:xfrm>
              <a:off x="1347" y="1902"/>
              <a:ext cx="1510" cy="1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0183" name="Picture 7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47" y="1902"/>
              <a:ext cx="1514" cy="1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018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0583" y="3333030"/>
            <a:ext cx="1737187" cy="312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8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62261" y="3333030"/>
            <a:ext cx="1659403" cy="3143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152400"/>
            <a:ext cx="7772400" cy="1143000"/>
          </a:xfrm>
        </p:spPr>
        <p:txBody>
          <a:bodyPr/>
          <a:lstStyle/>
          <a:p>
            <a:r>
              <a:rPr lang="en-US" dirty="0"/>
              <a:t>Shape Skeletons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8229600" cy="4525963"/>
          </a:xfrm>
        </p:spPr>
        <p:txBody>
          <a:bodyPr lIns="82945" tIns="41473" rIns="82945" bIns="41473"/>
          <a:lstStyle/>
          <a:p>
            <a:r>
              <a:rPr lang="en-US" dirty="0"/>
              <a:t>The philosophy behind the skeleton approach to object recognition is that most of the information about a particular shape is contained within its topology.</a:t>
            </a:r>
          </a:p>
          <a:p>
            <a:pPr lvl="1"/>
            <a:r>
              <a:rPr lang="en-US" dirty="0"/>
              <a:t>Consider the case of hand-drawn characters</a:t>
            </a:r>
          </a:p>
          <a:p>
            <a:r>
              <a:rPr lang="en-US" dirty="0"/>
              <a:t>Generation of the Skeletal Graph</a:t>
            </a:r>
          </a:p>
          <a:p>
            <a:r>
              <a:rPr lang="en-US" dirty="0"/>
              <a:t>Graph Matching</a:t>
            </a:r>
          </a:p>
          <a:p>
            <a:endParaRPr lang="en-US" dirty="0"/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1479" y="4836685"/>
            <a:ext cx="2146276" cy="1030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4015" y="4836685"/>
            <a:ext cx="1330979" cy="70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4276" y="4836686"/>
            <a:ext cx="1935970" cy="1027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68529" y="4905784"/>
            <a:ext cx="1297849" cy="693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-152400"/>
            <a:ext cx="7772400" cy="1143000"/>
          </a:xfrm>
        </p:spPr>
        <p:txBody>
          <a:bodyPr/>
          <a:lstStyle/>
          <a:p>
            <a:r>
              <a:rPr lang="en-US" dirty="0"/>
              <a:t>Log-Polar Mapping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525963"/>
          </a:xfrm>
        </p:spPr>
        <p:txBody>
          <a:bodyPr lIns="82945" tIns="41473" rIns="82945" bIns="41473"/>
          <a:lstStyle/>
          <a:p>
            <a:r>
              <a:rPr lang="en-US" sz="2800" dirty="0"/>
              <a:t>This scheme maps points in the image space to points in the log-polar parameter space</a:t>
            </a:r>
          </a:p>
          <a:p>
            <a:r>
              <a:rPr lang="en-US" sz="2800" dirty="0"/>
              <a:t>Consider a point </a:t>
            </a:r>
            <a:r>
              <a:rPr lang="en-US" sz="2800" dirty="0" err="1"/>
              <a:t>z</a:t>
            </a:r>
            <a:r>
              <a:rPr lang="en-US" sz="2800" dirty="0"/>
              <a:t> in the image space where </a:t>
            </a:r>
            <a:r>
              <a:rPr lang="en-US" sz="2800" dirty="0" err="1"/>
              <a:t>z</a:t>
            </a:r>
            <a:r>
              <a:rPr lang="en-US" sz="2800" dirty="0"/>
              <a:t> = </a:t>
            </a:r>
            <a:r>
              <a:rPr lang="en-US" sz="2800" dirty="0" err="1"/>
              <a:t>x</a:t>
            </a:r>
            <a:r>
              <a:rPr lang="en-US" sz="2800" dirty="0"/>
              <a:t> + </a:t>
            </a:r>
            <a:r>
              <a:rPr lang="en-US" sz="2800" dirty="0" err="1"/>
              <a:t>yj</a:t>
            </a:r>
            <a:r>
              <a:rPr lang="en-US" sz="2800" dirty="0" smtClean="0"/>
              <a:t>,</a:t>
            </a:r>
          </a:p>
          <a:p>
            <a:r>
              <a:rPr lang="en-US" sz="2800" dirty="0" smtClean="0"/>
              <a:t>The </a:t>
            </a:r>
            <a:r>
              <a:rPr lang="en-US" sz="2800" dirty="0"/>
              <a:t>log-polar mapping will map to a point </a:t>
            </a:r>
            <a:r>
              <a:rPr lang="en-US" sz="2800" dirty="0" err="1"/>
              <a:t>w</a:t>
            </a:r>
            <a:r>
              <a:rPr lang="en-US" sz="2800" dirty="0"/>
              <a:t> in the parameter space, where:</a:t>
            </a:r>
          </a:p>
          <a:p>
            <a:pPr>
              <a:buFont typeface="Wingdings" charset="2"/>
              <a:buNone/>
            </a:pPr>
            <a:r>
              <a:rPr lang="en-US" dirty="0"/>
              <a:t>	</a:t>
            </a:r>
            <a:r>
              <a:rPr lang="en-US" dirty="0" smtClean="0"/>
              <a:t>	         or</a:t>
            </a:r>
            <a:endParaRPr lang="en-US" sz="22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invariant nature of the mapping arises because changes in scale and orientation in the image space are mapped to translations in the parameter space.</a:t>
            </a:r>
          </a:p>
          <a:p>
            <a:endParaRPr lang="en-US" sz="2200" dirty="0"/>
          </a:p>
        </p:txBody>
      </p:sp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1066800" y="4038600"/>
          <a:ext cx="1165327" cy="39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889" name="Equation" r:id="rId3" imgW="596880" imgH="203040" progId="Equation.3">
                  <p:embed/>
                </p:oleObj>
              </mc:Choice>
              <mc:Fallback>
                <p:oleObj name="Equation" r:id="rId3" imgW="59688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038600"/>
                        <a:ext cx="1165327" cy="3973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5"/>
          <p:cNvGraphicFramePr>
            <a:graphicFrameLocks noChangeAspect="1"/>
          </p:cNvGraphicFramePr>
          <p:nvPr/>
        </p:nvGraphicFramePr>
        <p:xfrm>
          <a:off x="3189164" y="3962400"/>
          <a:ext cx="1908602" cy="496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890" name="Equation" r:id="rId5" imgW="977760" imgH="253800" progId="Equation.3">
                  <p:embed/>
                </p:oleObj>
              </mc:Choice>
              <mc:Fallback>
                <p:oleObj name="Equation" r:id="rId5" imgW="977760" imgH="253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9164" y="3962400"/>
                        <a:ext cx="1908602" cy="4966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-152400"/>
            <a:ext cx="7772400" cy="1143000"/>
          </a:xfrm>
        </p:spPr>
        <p:txBody>
          <a:bodyPr/>
          <a:lstStyle/>
          <a:p>
            <a:r>
              <a:rPr lang="en-US" dirty="0"/>
              <a:t>Log-Polar Mapping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066800"/>
            <a:ext cx="8229600" cy="4525963"/>
          </a:xfrm>
        </p:spPr>
        <p:txBody>
          <a:bodyPr lIns="82945" tIns="41473" rIns="82945" bIns="41473"/>
          <a:lstStyle/>
          <a:p>
            <a:r>
              <a:rPr lang="en-US" dirty="0"/>
              <a:t>The mapping of scale to translation can easily be demonstrated using the one dimensional case:</a:t>
            </a:r>
          </a:p>
          <a:p>
            <a:endParaRPr lang="en-US" dirty="0"/>
          </a:p>
        </p:txBody>
      </p:sp>
      <p:grpSp>
        <p:nvGrpSpPr>
          <p:cNvPr id="2" name="Group 6"/>
          <p:cNvGrpSpPr>
            <a:grpSpLocks noChangeAspect="1"/>
          </p:cNvGrpSpPr>
          <p:nvPr/>
        </p:nvGrpSpPr>
        <p:grpSpPr bwMode="auto">
          <a:xfrm>
            <a:off x="1944613" y="2668919"/>
            <a:ext cx="5283584" cy="3109421"/>
            <a:chOff x="1350" y="1854"/>
            <a:chExt cx="3668" cy="2160"/>
          </a:xfrm>
        </p:grpSpPr>
        <p:sp>
          <p:nvSpPr>
            <p:cNvPr id="53253" name="AutoShape 5"/>
            <p:cNvSpPr>
              <a:spLocks noChangeAspect="1" noChangeArrowheads="1" noTextEdit="1"/>
            </p:cNvSpPr>
            <p:nvPr/>
          </p:nvSpPr>
          <p:spPr bwMode="auto">
            <a:xfrm>
              <a:off x="1350" y="1854"/>
              <a:ext cx="3668" cy="2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3255" name="Picture 7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50" y="1854"/>
              <a:ext cx="3674" cy="2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-152400"/>
            <a:ext cx="7772400" cy="1143000"/>
          </a:xfrm>
        </p:spPr>
        <p:txBody>
          <a:bodyPr/>
          <a:lstStyle/>
          <a:p>
            <a:r>
              <a:rPr lang="en-US" dirty="0"/>
              <a:t>Log-Polar Mapping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89037"/>
            <a:ext cx="8229600" cy="4525963"/>
          </a:xfrm>
        </p:spPr>
        <p:txBody>
          <a:bodyPr lIns="82945" tIns="41473" rIns="82945" bIns="41473"/>
          <a:lstStyle/>
          <a:p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log-polar mapping does not introduce scale and rotation invariance, by simplifying these modes of variation to translation the invariance can more easily be achieved.</a:t>
            </a:r>
          </a:p>
          <a:p>
            <a:r>
              <a:rPr lang="en-US" sz="2800" dirty="0"/>
              <a:t>Wechsler et al take the Fourier Transform of the log-polar space and use its magnitude as an invariant.</a:t>
            </a:r>
          </a:p>
          <a:p>
            <a:r>
              <a:rPr lang="en-US" sz="2800" dirty="0"/>
              <a:t>Because the representation is not intrinsically translation invariant the shape being analyzed first has to be moved to the centre of view.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-152400"/>
            <a:ext cx="7772400" cy="1143000"/>
          </a:xfrm>
        </p:spPr>
        <p:txBody>
          <a:bodyPr/>
          <a:lstStyle/>
          <a:p>
            <a:r>
              <a:rPr lang="en-US" dirty="0"/>
              <a:t>Log-Polar Mapping 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2945" tIns="41473" rIns="82945" bIns="41473"/>
          <a:lstStyle/>
          <a:p>
            <a:r>
              <a:rPr lang="en-US"/>
              <a:t>small variations in located centroid result indramatic variations in the resulting log-polar representation.</a:t>
            </a:r>
          </a:p>
          <a:p>
            <a:pPr lvl="1"/>
            <a:r>
              <a:rPr lang="en-US"/>
              <a:t>random noise and occlusion produce such variations.</a:t>
            </a:r>
          </a:p>
          <a:p>
            <a:r>
              <a:rPr lang="en-US"/>
              <a:t>singularity of log-polar mapping at log(0)</a:t>
            </a:r>
          </a:p>
          <a:p>
            <a:pPr lvl="1"/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sz="2800" dirty="0" smtClean="0"/>
              <a:t>Apparent motion != motion field</a:t>
            </a:r>
            <a:endParaRPr lang="en-US" sz="2800" dirty="0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3" cstate="print"/>
          <a:srcRect l="26563" t="29111" r="3125" b="6199"/>
          <a:stretch>
            <a:fillRect/>
          </a:stretch>
        </p:blipFill>
        <p:spPr bwMode="auto">
          <a:xfrm>
            <a:off x="990600" y="1524000"/>
            <a:ext cx="6858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57200" y="62484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Figure from Horn book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028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-76200"/>
            <a:ext cx="7772400" cy="1143000"/>
          </a:xfrm>
        </p:spPr>
        <p:txBody>
          <a:bodyPr/>
          <a:lstStyle/>
          <a:p>
            <a:r>
              <a:rPr lang="en-US" sz="3600" dirty="0"/>
              <a:t>Geometric Shape Descriptors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2945" tIns="41473" rIns="82945" bIns="41473"/>
          <a:lstStyle/>
          <a:p>
            <a:r>
              <a:rPr lang="en-US"/>
              <a:t>Strachan et al use a simple geometric shape descriptor to automatically classify different fish species. Their descriptor consists of eleven length measurements taken from fish profiles</a:t>
            </a:r>
          </a:p>
          <a:p>
            <a:endParaRPr lang="en-US"/>
          </a:p>
        </p:txBody>
      </p:sp>
      <p:grpSp>
        <p:nvGrpSpPr>
          <p:cNvPr id="2" name="Group 6"/>
          <p:cNvGrpSpPr>
            <a:grpSpLocks noChangeAspect="1"/>
          </p:cNvGrpSpPr>
          <p:nvPr/>
        </p:nvGrpSpPr>
        <p:grpSpPr bwMode="auto">
          <a:xfrm>
            <a:off x="2221179" y="3636295"/>
            <a:ext cx="5479486" cy="2130529"/>
            <a:chOff x="1542" y="2526"/>
            <a:chExt cx="3804" cy="1480"/>
          </a:xfrm>
        </p:grpSpPr>
        <p:sp>
          <p:nvSpPr>
            <p:cNvPr id="56325" name="AutoShape 5"/>
            <p:cNvSpPr>
              <a:spLocks noChangeAspect="1" noChangeArrowheads="1" noTextEdit="1"/>
            </p:cNvSpPr>
            <p:nvPr/>
          </p:nvSpPr>
          <p:spPr bwMode="auto">
            <a:xfrm>
              <a:off x="1542" y="2526"/>
              <a:ext cx="3804" cy="1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6327" name="Picture 7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542" y="2526"/>
              <a:ext cx="3810" cy="1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Image moments</a:t>
            </a:r>
            <a:endParaRPr 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905000"/>
            <a:ext cx="4800600" cy="1009883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838200" y="11430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Use to summarize shape given image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I(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Group 17"/>
          <p:cNvGrpSpPr/>
          <p:nvPr/>
        </p:nvGrpSpPr>
        <p:grpSpPr>
          <a:xfrm>
            <a:off x="838200" y="3048000"/>
            <a:ext cx="7772400" cy="2939498"/>
            <a:chOff x="685800" y="3352800"/>
            <a:chExt cx="7772400" cy="2939498"/>
          </a:xfrm>
        </p:grpSpPr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 r="17616"/>
            <a:stretch>
              <a:fillRect/>
            </a:stretch>
          </p:blipFill>
          <p:spPr bwMode="auto">
            <a:xfrm>
              <a:off x="1600200" y="4191000"/>
              <a:ext cx="5181600" cy="828198"/>
            </a:xfrm>
            <a:prstGeom prst="rect">
              <a:avLst/>
            </a:prstGeom>
            <a:noFill/>
          </p:spPr>
        </p:pic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362200" y="5257800"/>
              <a:ext cx="1676400" cy="1034498"/>
            </a:xfrm>
            <a:prstGeom prst="rect">
              <a:avLst/>
            </a:prstGeom>
            <a:noFill/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181600" y="5257800"/>
              <a:ext cx="1676402" cy="1034498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685800" y="3352800"/>
              <a:ext cx="777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Arial" pitchFamily="34" charset="0"/>
                  <a:cs typeface="Arial" pitchFamily="34" charset="0"/>
                </a:rPr>
                <a:t>Central moments are translation invariant:</a:t>
              </a:r>
              <a:endParaRPr lang="en-US" sz="24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71429"/>
            <a:stretch>
              <a:fillRect/>
            </a:stretch>
          </p:blipFill>
          <p:spPr bwMode="auto">
            <a:xfrm>
              <a:off x="6705600" y="4114800"/>
              <a:ext cx="1371600" cy="100988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-152400"/>
            <a:ext cx="7772400" cy="1143000"/>
          </a:xfrm>
        </p:spPr>
        <p:txBody>
          <a:bodyPr/>
          <a:lstStyle/>
          <a:p>
            <a:r>
              <a:rPr lang="en-US" dirty="0" err="1" smtClean="0"/>
              <a:t>Hu</a:t>
            </a:r>
            <a:r>
              <a:rPr lang="en-US" dirty="0" smtClean="0"/>
              <a:t> moments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Set of 7 moments</a:t>
            </a:r>
          </a:p>
          <a:p>
            <a:r>
              <a:rPr lang="en-US" dirty="0" smtClean="0"/>
              <a:t>Apply to Motion History Image for global space-time “shape” descriptor</a:t>
            </a:r>
          </a:p>
          <a:p>
            <a:r>
              <a:rPr lang="en-US" dirty="0" smtClean="0"/>
              <a:t>Translation and </a:t>
            </a:r>
            <a:r>
              <a:rPr lang="en-US" smtClean="0"/>
              <a:t>rotation </a:t>
            </a:r>
            <a:r>
              <a:rPr lang="en-US" smtClean="0"/>
              <a:t>invariant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/>
          <a:srcRect l="65826" t="50000"/>
          <a:stretch>
            <a:fillRect/>
          </a:stretch>
        </p:blipFill>
        <p:spPr bwMode="auto">
          <a:xfrm>
            <a:off x="1219200" y="4495800"/>
            <a:ext cx="185928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>
            <a:off x="3200400" y="4953000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114800" y="4724400"/>
          <a:ext cx="4718051" cy="793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251" name="Equation" r:id="rId5" imgW="1358900" imgH="228600" progId="Equation.3">
                  <p:embed/>
                </p:oleObj>
              </mc:Choice>
              <mc:Fallback>
                <p:oleObj name="Equation" r:id="rId5" imgW="135890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724400"/>
                        <a:ext cx="4718051" cy="7936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err="1" smtClean="0"/>
              <a:t>Pset</a:t>
            </a:r>
            <a:r>
              <a:rPr lang="en-US" dirty="0" smtClean="0"/>
              <a:t> 5</a:t>
            </a:r>
            <a:endParaRPr lang="en-US" dirty="0"/>
          </a:p>
        </p:txBody>
      </p:sp>
      <p:pic>
        <p:nvPicPr>
          <p:cNvPr id="4" name="Picture 3" descr="pset5images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5" y="1143000"/>
            <a:ext cx="7791450" cy="2683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7800" y="4800600"/>
            <a:ext cx="6400800" cy="954099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sz="2800" dirty="0" smtClean="0"/>
              <a:t>Nearest neighbor action classification with Motion History Images + </a:t>
            </a:r>
            <a:r>
              <a:rPr lang="en-US" sz="2800" dirty="0" err="1" smtClean="0"/>
              <a:t>Hu</a:t>
            </a:r>
            <a:r>
              <a:rPr lang="en-US" sz="2800" dirty="0" smtClean="0"/>
              <a:t> moments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447800" y="3962404"/>
            <a:ext cx="2286000" cy="369332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dirty="0" smtClean="0"/>
              <a:t>Depth map sequence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400" y="3962404"/>
            <a:ext cx="2286000" cy="369332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dirty="0" smtClean="0"/>
              <a:t>Motion History Image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Background subtraction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Essential low-level processing tool to segment moving objects from static camera’s video</a:t>
            </a:r>
          </a:p>
          <a:p>
            <a:r>
              <a:rPr lang="en-US" b="1" dirty="0" smtClean="0"/>
              <a:t>Action recognition: </a:t>
            </a:r>
            <a:endParaRPr lang="en-US" dirty="0" smtClean="0"/>
          </a:p>
          <a:p>
            <a:pPr lvl="1"/>
            <a:r>
              <a:rPr lang="en-US" dirty="0" smtClean="0"/>
              <a:t>Increasing attention to actions as motion and appearance patterns</a:t>
            </a:r>
          </a:p>
          <a:p>
            <a:pPr lvl="1"/>
            <a:r>
              <a:rPr lang="en-US" dirty="0" smtClean="0"/>
              <a:t>For instrumented/constrained environments, relatively simple techniques allow effective  gesture or action recognition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11562" t="10256" r="35000" b="27180"/>
          <a:stretch>
            <a:fillRect/>
          </a:stretch>
        </p:blipFill>
        <p:spPr bwMode="auto">
          <a:xfrm>
            <a:off x="1219200" y="990600"/>
            <a:ext cx="7772400" cy="5545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72796" y="958850"/>
          <a:ext cx="770204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441" name="Equation" r:id="rId4" imgW="279279" imgH="215806" progId="Equation.3">
                  <p:embed/>
                </p:oleObj>
              </mc:Choice>
              <mc:Fallback>
                <p:oleObj name="Equation" r:id="rId4" imgW="279279" imgH="215806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796" y="958850"/>
                        <a:ext cx="770204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196" name="Object 4"/>
          <p:cNvGraphicFramePr>
            <a:graphicFrameLocks noChangeAspect="1"/>
          </p:cNvGraphicFramePr>
          <p:nvPr/>
        </p:nvGraphicFramePr>
        <p:xfrm>
          <a:off x="303212" y="1524000"/>
          <a:ext cx="839788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442" name="Equation" r:id="rId6" imgW="304536" imgH="215713" progId="Equation.3">
                  <p:embed/>
                </p:oleObj>
              </mc:Choice>
              <mc:Fallback>
                <p:oleObj name="Equation" r:id="rId6" imgW="304536" imgH="215713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2" y="1524000"/>
                        <a:ext cx="839788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197" name="Object 5"/>
          <p:cNvGraphicFramePr>
            <a:graphicFrameLocks noChangeAspect="1"/>
          </p:cNvGraphicFramePr>
          <p:nvPr/>
        </p:nvGraphicFramePr>
        <p:xfrm>
          <a:off x="304800" y="2220912"/>
          <a:ext cx="804862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443" name="Equation" r:id="rId8" imgW="291973" imgH="228501" progId="Equation.3">
                  <p:embed/>
                </p:oleObj>
              </mc:Choice>
              <mc:Fallback>
                <p:oleObj name="Equation" r:id="rId8" imgW="291973" imgH="228501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220912"/>
                        <a:ext cx="804862" cy="598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198" name="Object 6"/>
          <p:cNvGraphicFramePr>
            <a:graphicFrameLocks noChangeAspect="1"/>
          </p:cNvGraphicFramePr>
          <p:nvPr/>
        </p:nvGraphicFramePr>
        <p:xfrm>
          <a:off x="303212" y="2819400"/>
          <a:ext cx="839788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444" name="Equation" r:id="rId10" imgW="304536" imgH="215713" progId="Equation.3">
                  <p:embed/>
                </p:oleObj>
              </mc:Choice>
              <mc:Fallback>
                <p:oleObj name="Equation" r:id="rId10" imgW="304536" imgH="215713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2" y="2819400"/>
                        <a:ext cx="839788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199" name="Object 7"/>
          <p:cNvGraphicFramePr>
            <a:graphicFrameLocks noChangeAspect="1"/>
          </p:cNvGraphicFramePr>
          <p:nvPr/>
        </p:nvGraphicFramePr>
        <p:xfrm>
          <a:off x="338138" y="3440112"/>
          <a:ext cx="804862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445" name="Equation" r:id="rId12" imgW="291973" imgH="228501" progId="Equation.3">
                  <p:embed/>
                </p:oleObj>
              </mc:Choice>
              <mc:Fallback>
                <p:oleObj name="Equation" r:id="rId12" imgW="291973" imgH="228501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8" y="3440112"/>
                        <a:ext cx="804862" cy="598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200" name="Object 8"/>
          <p:cNvGraphicFramePr>
            <a:graphicFrameLocks noChangeAspect="1"/>
          </p:cNvGraphicFramePr>
          <p:nvPr/>
        </p:nvGraphicFramePr>
        <p:xfrm>
          <a:off x="414338" y="5345112"/>
          <a:ext cx="804862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446" name="Equation" r:id="rId14" imgW="291973" imgH="228501" progId="Equation.3">
                  <p:embed/>
                </p:oleObj>
              </mc:Choice>
              <mc:Fallback>
                <p:oleObj name="Equation" r:id="rId14" imgW="291973" imgH="228501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8" y="5345112"/>
                        <a:ext cx="804862" cy="598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Hu moments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194" name="Picture 2"/>
          <p:cNvPicPr>
            <a:picLocks noChangeAspect="1" noChangeArrowheads="1"/>
          </p:cNvPicPr>
          <p:nvPr/>
        </p:nvPicPr>
        <p:blipFill>
          <a:blip r:embed="rId3" cstate="print"/>
          <a:srcRect l="11562" t="79487" r="27813" b="6667"/>
          <a:stretch>
            <a:fillRect/>
          </a:stretch>
        </p:blipFill>
        <p:spPr bwMode="auto">
          <a:xfrm>
            <a:off x="914400" y="1369244"/>
            <a:ext cx="8229600" cy="1145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-1588" y="1382712"/>
          <a:ext cx="839788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95" name="Equation" r:id="rId4" imgW="304668" imgH="228501" progId="Equation.3">
                  <p:embed/>
                </p:oleObj>
              </mc:Choice>
              <mc:Fallback>
                <p:oleObj name="Equation" r:id="rId4" imgW="304668" imgH="228501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588" y="1382712"/>
                        <a:ext cx="839788" cy="598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-152400"/>
            <a:ext cx="7772400" cy="1143000"/>
          </a:xfrm>
        </p:spPr>
        <p:txBody>
          <a:bodyPr/>
          <a:lstStyle/>
          <a:p>
            <a:r>
              <a:rPr lang="en-US" sz="3600" dirty="0" smtClean="0"/>
              <a:t>Problem definition:  optical flow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276600"/>
            <a:ext cx="7772400" cy="990600"/>
          </a:xfrm>
        </p:spPr>
        <p:txBody>
          <a:bodyPr/>
          <a:lstStyle/>
          <a:p>
            <a:r>
              <a:rPr lang="en-US" sz="2400" dirty="0" smtClean="0"/>
              <a:t>How to estimate pixel motion from image H to image I?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1752600" y="1116012"/>
            <a:ext cx="2209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25" name="Oval 5"/>
          <p:cNvSpPr>
            <a:spLocks noChangeArrowheads="1"/>
          </p:cNvSpPr>
          <p:nvPr/>
        </p:nvSpPr>
        <p:spPr bwMode="auto">
          <a:xfrm>
            <a:off x="2286000" y="1649412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26" name="Oval 6"/>
          <p:cNvSpPr>
            <a:spLocks noChangeArrowheads="1"/>
          </p:cNvSpPr>
          <p:nvPr/>
        </p:nvSpPr>
        <p:spPr bwMode="auto">
          <a:xfrm>
            <a:off x="3200400" y="1649412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2286000" y="2182812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28" name="Oval 9"/>
          <p:cNvSpPr>
            <a:spLocks noChangeArrowheads="1"/>
          </p:cNvSpPr>
          <p:nvPr/>
        </p:nvSpPr>
        <p:spPr bwMode="auto">
          <a:xfrm>
            <a:off x="3200400" y="2182812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2362200" y="1497012"/>
            <a:ext cx="1066800" cy="968375"/>
            <a:chOff x="1488" y="1008"/>
            <a:chExt cx="672" cy="610"/>
          </a:xfrm>
        </p:grpSpPr>
        <p:sp>
          <p:nvSpPr>
            <p:cNvPr id="5143" name="Line 22"/>
            <p:cNvSpPr>
              <a:spLocks noChangeShapeType="1"/>
            </p:cNvSpPr>
            <p:nvPr/>
          </p:nvSpPr>
          <p:spPr bwMode="auto">
            <a:xfrm flipV="1">
              <a:off x="1488" y="1008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144" name="Line 23"/>
            <p:cNvSpPr>
              <a:spLocks noChangeShapeType="1"/>
            </p:cNvSpPr>
            <p:nvPr/>
          </p:nvSpPr>
          <p:spPr bwMode="auto">
            <a:xfrm>
              <a:off x="1488" y="1461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145" name="Line 24"/>
            <p:cNvSpPr>
              <a:spLocks noChangeShapeType="1"/>
            </p:cNvSpPr>
            <p:nvPr/>
          </p:nvSpPr>
          <p:spPr bwMode="auto">
            <a:xfrm>
              <a:off x="2063" y="1152"/>
              <a:ext cx="97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5146" name="Line 25"/>
            <p:cNvSpPr>
              <a:spLocks noChangeShapeType="1"/>
            </p:cNvSpPr>
            <p:nvPr/>
          </p:nvSpPr>
          <p:spPr bwMode="auto">
            <a:xfrm flipH="1">
              <a:off x="2043" y="1495"/>
              <a:ext cx="0" cy="1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5130" name="Rectangle 26"/>
          <p:cNvSpPr>
            <a:spLocks noChangeArrowheads="1"/>
          </p:cNvSpPr>
          <p:nvPr/>
        </p:nvSpPr>
        <p:spPr bwMode="auto">
          <a:xfrm>
            <a:off x="5105400" y="1116012"/>
            <a:ext cx="2209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31" name="Oval 31"/>
          <p:cNvSpPr>
            <a:spLocks noChangeArrowheads="1"/>
          </p:cNvSpPr>
          <p:nvPr/>
        </p:nvSpPr>
        <p:spPr bwMode="auto">
          <a:xfrm>
            <a:off x="5867400" y="1458912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32" name="Oval 32"/>
          <p:cNvSpPr>
            <a:spLocks noChangeArrowheads="1"/>
          </p:cNvSpPr>
          <p:nvPr/>
        </p:nvSpPr>
        <p:spPr bwMode="auto">
          <a:xfrm>
            <a:off x="6781800" y="1839912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33" name="Oval 33"/>
          <p:cNvSpPr>
            <a:spLocks noChangeArrowheads="1"/>
          </p:cNvSpPr>
          <p:nvPr/>
        </p:nvSpPr>
        <p:spPr bwMode="auto">
          <a:xfrm>
            <a:off x="5943600" y="2178050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34" name="Oval 34"/>
          <p:cNvSpPr>
            <a:spLocks noChangeArrowheads="1"/>
          </p:cNvSpPr>
          <p:nvPr/>
        </p:nvSpPr>
        <p:spPr bwMode="auto">
          <a:xfrm>
            <a:off x="6629400" y="2378075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97705" name="Rectangle 41"/>
          <p:cNvSpPr>
            <a:spLocks noChangeArrowheads="1"/>
          </p:cNvSpPr>
          <p:nvPr/>
        </p:nvSpPr>
        <p:spPr bwMode="auto">
          <a:xfrm>
            <a:off x="685800" y="3962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solidFill>
                  <a:srgbClr val="000000"/>
                </a:solidFill>
              </a:rPr>
              <a:t>Solve pixel correspondence problem</a:t>
            </a:r>
          </a:p>
          <a:p>
            <a:pPr marL="1143000" lvl="2" indent="-22860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1600" dirty="0">
                <a:solidFill>
                  <a:srgbClr val="000000"/>
                </a:solidFill>
              </a:rPr>
              <a:t>given a pixel in H, look for nearby pixels of the same color in I</a:t>
            </a:r>
          </a:p>
        </p:txBody>
      </p:sp>
      <p:pic>
        <p:nvPicPr>
          <p:cNvPr id="5136" name="Picture 4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71713" y="2862262"/>
            <a:ext cx="1090612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7" name="Picture 4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92775" y="2881312"/>
            <a:ext cx="958850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685800" y="4370389"/>
            <a:ext cx="7772400" cy="2030413"/>
            <a:chOff x="432" y="2753"/>
            <a:chExt cx="4896" cy="1279"/>
          </a:xfrm>
        </p:grpSpPr>
        <p:sp>
          <p:nvSpPr>
            <p:cNvPr id="5139" name="Rectangle 39"/>
            <p:cNvSpPr>
              <a:spLocks noChangeArrowheads="1"/>
            </p:cNvSpPr>
            <p:nvPr/>
          </p:nvSpPr>
          <p:spPr bwMode="auto">
            <a:xfrm>
              <a:off x="432" y="2880"/>
              <a:ext cx="4896" cy="1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Key assumptions</a:t>
              </a:r>
            </a:p>
            <a:p>
              <a:pPr marL="742950" lvl="1" indent="-28575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r>
                <a:rPr lang="en-US" sz="2000" b="1" dirty="0">
                  <a:solidFill>
                    <a:srgbClr val="0000FF"/>
                  </a:solidFill>
                </a:rPr>
                <a:t>color constancy</a:t>
              </a:r>
              <a:r>
                <a:rPr lang="en-US" sz="2000" b="1" dirty="0">
                  <a:solidFill>
                    <a:srgbClr val="000000"/>
                  </a:solidFill>
                </a:rPr>
                <a:t>:  </a:t>
              </a:r>
              <a:r>
                <a:rPr lang="en-US" sz="2000" dirty="0">
                  <a:solidFill>
                    <a:srgbClr val="000000"/>
                  </a:solidFill>
                </a:rPr>
                <a:t>a point in H looks the same in I</a:t>
              </a:r>
            </a:p>
            <a:p>
              <a:pPr marL="1143000" lvl="2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Char char="–"/>
              </a:pPr>
              <a:r>
                <a:rPr lang="en-US" dirty="0">
                  <a:solidFill>
                    <a:srgbClr val="000000"/>
                  </a:solidFill>
                </a:rPr>
                <a:t>For grayscale images, this is </a:t>
              </a:r>
              <a:r>
                <a:rPr lang="en-US" b="1" dirty="0">
                  <a:solidFill>
                    <a:srgbClr val="000000"/>
                  </a:solidFill>
                </a:rPr>
                <a:t>brightness constancy</a:t>
              </a:r>
            </a:p>
            <a:p>
              <a:pPr marL="742950" lvl="1" indent="-285750" eaLnBrk="0" fontAlgn="base" hangingPunct="0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r>
                <a:rPr lang="en-US" sz="2000" b="1" dirty="0">
                  <a:solidFill>
                    <a:srgbClr val="FF0000"/>
                  </a:solidFill>
                </a:rPr>
                <a:t>small motion</a:t>
              </a:r>
              <a:r>
                <a:rPr lang="en-US" sz="2000" dirty="0">
                  <a:solidFill>
                    <a:srgbClr val="000000"/>
                  </a:solidFill>
                </a:rPr>
                <a:t>:  points do not move very far</a:t>
              </a:r>
            </a:p>
            <a:p>
              <a:pPr marL="342900" indent="-342900" eaLnBrk="0" fontAlgn="base" hangingPunct="0">
                <a:spcBef>
                  <a:spcPct val="2000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This is called the </a:t>
              </a:r>
              <a:r>
                <a:rPr lang="en-US" sz="2400" b="1" dirty="0">
                  <a:solidFill>
                    <a:srgbClr val="000000"/>
                  </a:solidFill>
                </a:rPr>
                <a:t>optical flow</a:t>
              </a:r>
              <a:r>
                <a:rPr lang="en-US" sz="2400" dirty="0">
                  <a:solidFill>
                    <a:srgbClr val="000000"/>
                  </a:solidFill>
                </a:rPr>
                <a:t> problem</a:t>
              </a:r>
            </a:p>
          </p:txBody>
        </p:sp>
        <p:grpSp>
          <p:nvGrpSpPr>
            <p:cNvPr id="4" name="Group 52"/>
            <p:cNvGrpSpPr>
              <a:grpSpLocks/>
            </p:cNvGrpSpPr>
            <p:nvPr/>
          </p:nvGrpSpPr>
          <p:grpSpPr bwMode="auto">
            <a:xfrm>
              <a:off x="2688" y="2753"/>
              <a:ext cx="1815" cy="149"/>
              <a:chOff x="2688" y="2753"/>
              <a:chExt cx="1815" cy="149"/>
            </a:xfrm>
          </p:grpSpPr>
          <p:sp>
            <p:nvSpPr>
              <p:cNvPr id="5141" name="Rectangle 50"/>
              <p:cNvSpPr>
                <a:spLocks noChangeArrowheads="1"/>
              </p:cNvSpPr>
              <p:nvPr/>
            </p:nvSpPr>
            <p:spPr bwMode="auto">
              <a:xfrm>
                <a:off x="2688" y="2753"/>
                <a:ext cx="432" cy="14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142" name="Rectangle 51"/>
              <p:cNvSpPr>
                <a:spLocks noChangeArrowheads="1"/>
              </p:cNvSpPr>
              <p:nvPr/>
            </p:nvSpPr>
            <p:spPr bwMode="auto">
              <a:xfrm>
                <a:off x="3836" y="2758"/>
                <a:ext cx="667" cy="144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7924800" y="6248400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Steve Seitz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4265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7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705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Brightness constancy</a:t>
            </a:r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 cstate="print"/>
          <a:srcRect l="35234" t="19336" r="30513" b="53862"/>
          <a:stretch>
            <a:fillRect/>
          </a:stretch>
        </p:blipFill>
        <p:spPr bwMode="auto">
          <a:xfrm>
            <a:off x="1150938" y="1828800"/>
            <a:ext cx="6911975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0" y="6278562"/>
            <a:ext cx="9144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00"/>
                </a:solidFill>
              </a:rPr>
              <a:t>Figure by Michael Black</a:t>
            </a:r>
          </a:p>
        </p:txBody>
      </p:sp>
    </p:spTree>
    <p:extLst>
      <p:ext uri="{BB962C8B-B14F-4D97-AF65-F5344CB8AC3E}">
        <p14:creationId xmlns:p14="http://schemas.microsoft.com/office/powerpoint/2010/main" val="318308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-76200"/>
            <a:ext cx="7772400" cy="1143000"/>
          </a:xfrm>
        </p:spPr>
        <p:txBody>
          <a:bodyPr/>
          <a:lstStyle/>
          <a:p>
            <a:r>
              <a:rPr lang="en-US" sz="2800" dirty="0" smtClean="0"/>
              <a:t>Optical flow constraints (grayscale images)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276600"/>
            <a:ext cx="7772400" cy="890588"/>
          </a:xfrm>
        </p:spPr>
        <p:txBody>
          <a:bodyPr/>
          <a:lstStyle/>
          <a:p>
            <a:r>
              <a:rPr lang="en-US" sz="2800" dirty="0" smtClean="0"/>
              <a:t>Let’s look at these constraints more closely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752600" y="1143000"/>
            <a:ext cx="2209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149" name="Oval 6"/>
          <p:cNvSpPr>
            <a:spLocks noChangeArrowheads="1"/>
          </p:cNvSpPr>
          <p:nvPr/>
        </p:nvSpPr>
        <p:spPr bwMode="auto">
          <a:xfrm>
            <a:off x="2286000" y="1524000"/>
            <a:ext cx="76200" cy="762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150" name="Line 13"/>
          <p:cNvSpPr>
            <a:spLocks noChangeShapeType="1"/>
          </p:cNvSpPr>
          <p:nvPr/>
        </p:nvSpPr>
        <p:spPr bwMode="auto">
          <a:xfrm>
            <a:off x="2360613" y="1600200"/>
            <a:ext cx="306387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151" name="Rectangle 21"/>
          <p:cNvSpPr>
            <a:spLocks noChangeArrowheads="1"/>
          </p:cNvSpPr>
          <p:nvPr/>
        </p:nvSpPr>
        <p:spPr bwMode="auto">
          <a:xfrm>
            <a:off x="685800" y="38862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>
                <a:solidFill>
                  <a:srgbClr val="000000"/>
                </a:solidFill>
              </a:rPr>
              <a:t>brightness constancy:   Q:  what’s the equation?</a:t>
            </a:r>
          </a:p>
        </p:txBody>
      </p:sp>
      <p:sp>
        <p:nvSpPr>
          <p:cNvPr id="6152" name="Rectangle 25"/>
          <p:cNvSpPr>
            <a:spLocks noChangeArrowheads="1"/>
          </p:cNvSpPr>
          <p:nvPr/>
        </p:nvSpPr>
        <p:spPr bwMode="auto">
          <a:xfrm>
            <a:off x="5105400" y="1143000"/>
            <a:ext cx="2209800" cy="167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153" name="Oval 28"/>
          <p:cNvSpPr>
            <a:spLocks noChangeArrowheads="1"/>
          </p:cNvSpPr>
          <p:nvPr/>
        </p:nvSpPr>
        <p:spPr bwMode="auto">
          <a:xfrm>
            <a:off x="6019800" y="1828800"/>
            <a:ext cx="76200" cy="762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6154" name="Picture 2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691188" y="1905000"/>
            <a:ext cx="1243012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5" name="Picture 30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143125" y="1325563"/>
            <a:ext cx="463550" cy="1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6" name="Picture 33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82863" y="1600200"/>
            <a:ext cx="2065337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7" name="Picture 41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692775" y="2921000"/>
            <a:ext cx="958850" cy="31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8" name="Picture 47" descr="Edittex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279650" y="2897188"/>
            <a:ext cx="109061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9732" name="Rectangle 20"/>
          <p:cNvSpPr>
            <a:spLocks noChangeArrowheads="1"/>
          </p:cNvSpPr>
          <p:nvPr/>
        </p:nvSpPr>
        <p:spPr bwMode="auto">
          <a:xfrm>
            <a:off x="685800" y="4876800"/>
            <a:ext cx="77724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small motion</a:t>
            </a:r>
            <a:r>
              <a:rPr lang="en-US" sz="2000" dirty="0" smtClean="0">
                <a:solidFill>
                  <a:srgbClr val="000000"/>
                </a:solidFill>
              </a:rPr>
              <a:t>: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99773" name="Picture 61" descr="Edittex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044575" y="5327715"/>
            <a:ext cx="7005638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9774" name="Picture 62" descr="Edittex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895600" y="5853177"/>
            <a:ext cx="2922588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1295399" y="4343400"/>
          <a:ext cx="3124201" cy="427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851" name="Equation" r:id="rId18" imgW="1485900" imgH="203200" progId="Equation.3">
                  <p:embed/>
                </p:oleObj>
              </mc:Choice>
              <mc:Fallback>
                <p:oleObj name="Equation" r:id="rId18" imgW="1485900" imgH="203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399" y="4343400"/>
                        <a:ext cx="3124201" cy="4272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7924800" y="6248400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Steve Seitz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08733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732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Optical flow equation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606425"/>
          </a:xfrm>
        </p:spPr>
        <p:txBody>
          <a:bodyPr/>
          <a:lstStyle/>
          <a:p>
            <a:r>
              <a:rPr lang="en-US" dirty="0" smtClean="0"/>
              <a:t>Combining these two equations</a:t>
            </a:r>
          </a:p>
        </p:txBody>
      </p:sp>
      <p:pic>
        <p:nvPicPr>
          <p:cNvPr id="7172" name="Picture 9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19200" y="1657350"/>
            <a:ext cx="39751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3" name="Rectangle 15"/>
          <p:cNvSpPr>
            <a:spLocks noChangeArrowheads="1"/>
          </p:cNvSpPr>
          <p:nvPr/>
        </p:nvSpPr>
        <p:spPr bwMode="auto">
          <a:xfrm>
            <a:off x="685800" y="4191000"/>
            <a:ext cx="77724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174" name="Picture 18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81150" y="2173288"/>
            <a:ext cx="4175125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19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00200" y="2714625"/>
            <a:ext cx="4473575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22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048375" y="1712913"/>
            <a:ext cx="2657475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24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619250" y="3271838"/>
            <a:ext cx="2193925" cy="28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8" name="Picture 29" descr="Edittex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619250" y="3757613"/>
            <a:ext cx="2149475" cy="28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992380" y="6248400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Steve Seitz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1639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Optical flow equation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685800"/>
          </a:xfrm>
        </p:spPr>
        <p:txBody>
          <a:bodyPr/>
          <a:lstStyle/>
          <a:p>
            <a:r>
              <a:rPr lang="en-US" sz="2800" dirty="0" smtClean="0"/>
              <a:t>Q:  how many unknowns and equations per pixel?</a:t>
            </a:r>
          </a:p>
        </p:txBody>
      </p:sp>
      <p:pic>
        <p:nvPicPr>
          <p:cNvPr id="8196" name="Picture 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4225" y="1219200"/>
            <a:ext cx="2687638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2790" name="Rectangle 6"/>
          <p:cNvSpPr>
            <a:spLocks noChangeArrowheads="1"/>
          </p:cNvSpPr>
          <p:nvPr/>
        </p:nvSpPr>
        <p:spPr bwMode="auto">
          <a:xfrm>
            <a:off x="685800" y="21336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502792" name="Rectangle 8"/>
          <p:cNvSpPr>
            <a:spLocks noChangeArrowheads="1"/>
          </p:cNvSpPr>
          <p:nvPr/>
        </p:nvSpPr>
        <p:spPr bwMode="auto">
          <a:xfrm>
            <a:off x="1371600" y="2743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Intuitively, what does this </a:t>
            </a:r>
            <a:r>
              <a:rPr lang="en-US" sz="2400" dirty="0" smtClean="0">
                <a:solidFill>
                  <a:srgbClr val="000000"/>
                </a:solidFill>
              </a:rPr>
              <a:t>ambiguity mean</a:t>
            </a:r>
            <a:r>
              <a:rPr lang="en-US" sz="2400" dirty="0">
                <a:solidFill>
                  <a:srgbClr val="000000"/>
                </a:solidFill>
              </a:rPr>
              <a:t>?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02793" name="Rectangle 9"/>
          <p:cNvSpPr>
            <a:spLocks noChangeArrowheads="1"/>
          </p:cNvSpPr>
          <p:nvPr/>
        </p:nvSpPr>
        <p:spPr bwMode="auto">
          <a:xfrm>
            <a:off x="685800" y="31242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13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90" grpId="0" build="p" autoUpdateAnimBg="0"/>
      <p:bldP spid="502792" grpId="0" build="p" autoUpdateAnimBg="0"/>
      <p:bldP spid="502793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152400"/>
            <a:ext cx="7772400" cy="1143000"/>
          </a:xfrm>
        </p:spPr>
        <p:txBody>
          <a:bodyPr/>
          <a:lstStyle/>
          <a:p>
            <a:r>
              <a:rPr lang="en-US" dirty="0"/>
              <a:t>The aperture problem</a:t>
            </a:r>
          </a:p>
        </p:txBody>
      </p:sp>
      <p:sp>
        <p:nvSpPr>
          <p:cNvPr id="1790979" name="Line 3"/>
          <p:cNvSpPr>
            <a:spLocks noChangeShapeType="1"/>
          </p:cNvSpPr>
          <p:nvPr/>
        </p:nvSpPr>
        <p:spPr bwMode="auto">
          <a:xfrm>
            <a:off x="3690938" y="2813050"/>
            <a:ext cx="788987" cy="213995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790980" name="Line 4"/>
          <p:cNvSpPr>
            <a:spLocks noChangeShapeType="1"/>
          </p:cNvSpPr>
          <p:nvPr/>
        </p:nvSpPr>
        <p:spPr bwMode="auto">
          <a:xfrm>
            <a:off x="4648200" y="2362200"/>
            <a:ext cx="865188" cy="2252663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790981" name="Oval 5"/>
          <p:cNvSpPr>
            <a:spLocks noChangeArrowheads="1"/>
          </p:cNvSpPr>
          <p:nvPr/>
        </p:nvSpPr>
        <p:spPr bwMode="auto">
          <a:xfrm>
            <a:off x="3352800" y="2362200"/>
            <a:ext cx="2590800" cy="2590800"/>
          </a:xfrm>
          <a:prstGeom prst="ellips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790982" name="Line 6"/>
          <p:cNvSpPr>
            <a:spLocks noChangeShapeType="1"/>
          </p:cNvSpPr>
          <p:nvPr/>
        </p:nvSpPr>
        <p:spPr bwMode="auto">
          <a:xfrm flipV="1">
            <a:off x="4648200" y="5410200"/>
            <a:ext cx="1524000" cy="6096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790983" name="Text Box 7"/>
          <p:cNvSpPr txBox="1">
            <a:spLocks noChangeArrowheads="1"/>
          </p:cNvSpPr>
          <p:nvPr/>
        </p:nvSpPr>
        <p:spPr bwMode="auto">
          <a:xfrm>
            <a:off x="5429250" y="5867400"/>
            <a:ext cx="272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cs typeface="Arial" charset="0"/>
              </a:rPr>
              <a:t>Perceived motion</a:t>
            </a:r>
          </a:p>
        </p:txBody>
      </p:sp>
    </p:spTree>
    <p:extLst>
      <p:ext uri="{BB962C8B-B14F-4D97-AF65-F5344CB8AC3E}">
        <p14:creationId xmlns:p14="http://schemas.microsoft.com/office/powerpoint/2010/main" val="1908203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9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0979" grpId="0" animBg="1"/>
      <p:bldP spid="1790980" grpId="0" animBg="1"/>
      <p:bldP spid="1790982" grpId="0" animBg="1"/>
      <p:bldP spid="179098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152400"/>
            <a:ext cx="7772400" cy="1143000"/>
          </a:xfrm>
        </p:spPr>
        <p:txBody>
          <a:bodyPr/>
          <a:lstStyle/>
          <a:p>
            <a:r>
              <a:rPr lang="en-US" dirty="0"/>
              <a:t>The aperture problem</a:t>
            </a:r>
          </a:p>
        </p:txBody>
      </p:sp>
      <p:sp>
        <p:nvSpPr>
          <p:cNvPr id="1793027" name="Line 3"/>
          <p:cNvSpPr>
            <a:spLocks noChangeShapeType="1"/>
          </p:cNvSpPr>
          <p:nvPr/>
        </p:nvSpPr>
        <p:spPr bwMode="auto">
          <a:xfrm>
            <a:off x="3200400" y="1600200"/>
            <a:ext cx="1524000" cy="39624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793028" name="Line 4"/>
          <p:cNvSpPr>
            <a:spLocks noChangeShapeType="1"/>
          </p:cNvSpPr>
          <p:nvPr/>
        </p:nvSpPr>
        <p:spPr bwMode="auto">
          <a:xfrm>
            <a:off x="4495800" y="1905000"/>
            <a:ext cx="1524000" cy="40386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793029" name="Oval 5"/>
          <p:cNvSpPr>
            <a:spLocks noChangeArrowheads="1"/>
          </p:cNvSpPr>
          <p:nvPr/>
        </p:nvSpPr>
        <p:spPr bwMode="auto">
          <a:xfrm>
            <a:off x="3352800" y="2362200"/>
            <a:ext cx="2590800" cy="2590800"/>
          </a:xfrm>
          <a:prstGeom prst="ellips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793030" name="Line 6"/>
          <p:cNvSpPr>
            <a:spLocks noChangeShapeType="1"/>
          </p:cNvSpPr>
          <p:nvPr/>
        </p:nvSpPr>
        <p:spPr bwMode="auto">
          <a:xfrm>
            <a:off x="4572000" y="5867400"/>
            <a:ext cx="1828800" cy="6858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793031" name="Text Box 7"/>
          <p:cNvSpPr txBox="1">
            <a:spLocks noChangeArrowheads="1"/>
          </p:cNvSpPr>
          <p:nvPr/>
        </p:nvSpPr>
        <p:spPr bwMode="auto">
          <a:xfrm>
            <a:off x="6419850" y="5791200"/>
            <a:ext cx="2214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  <a:cs typeface="Arial" charset="0"/>
              </a:rPr>
              <a:t>Actual motion</a:t>
            </a:r>
          </a:p>
        </p:txBody>
      </p:sp>
    </p:spTree>
    <p:extLst>
      <p:ext uri="{BB962C8B-B14F-4D97-AF65-F5344CB8AC3E}">
        <p14:creationId xmlns:p14="http://schemas.microsoft.com/office/powerpoint/2010/main" val="132240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9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3027" grpId="0" animBg="1"/>
      <p:bldP spid="1793028" grpId="0" animBg="1"/>
      <p:bldP spid="1793030" grpId="0" animBg="1"/>
      <p:bldP spid="17930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Motion and tracking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 l="30096" t="32990" r="30270" b="16994"/>
          <a:stretch>
            <a:fillRect/>
          </a:stretch>
        </p:blipFill>
        <p:spPr bwMode="auto">
          <a:xfrm>
            <a:off x="503238" y="2514600"/>
            <a:ext cx="4356100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 descr="walkingCycle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5111750" y="3251200"/>
            <a:ext cx="2987675" cy="2616200"/>
          </a:xfrm>
          <a:noFill/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7200900" y="6021388"/>
            <a:ext cx="17272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Tomas Izo</a:t>
            </a:r>
          </a:p>
        </p:txBody>
      </p:sp>
      <p:pic>
        <p:nvPicPr>
          <p:cNvPr id="32774" name="Picture 6" descr="optflow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38850" y="1219200"/>
            <a:ext cx="14287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684213" y="1219200"/>
            <a:ext cx="4427537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Tracking objects, video analysis, low level motion</a:t>
            </a:r>
          </a:p>
        </p:txBody>
      </p:sp>
    </p:spTree>
    <p:extLst>
      <p:ext uri="{BB962C8B-B14F-4D97-AF65-F5344CB8AC3E}">
        <p14:creationId xmlns:p14="http://schemas.microsoft.com/office/powerpoint/2010/main" val="365553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8523" name="Picture 11" descr="Aperture_problem_animated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828800"/>
            <a:ext cx="4419600" cy="2762250"/>
          </a:xfrm>
          <a:prstGeom prst="rect">
            <a:avLst/>
          </a:prstGeom>
          <a:noFill/>
        </p:spPr>
      </p:pic>
      <p:sp>
        <p:nvSpPr>
          <p:cNvPr id="1728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-152400"/>
            <a:ext cx="7772400" cy="1143000"/>
          </a:xfrm>
        </p:spPr>
        <p:txBody>
          <a:bodyPr/>
          <a:lstStyle/>
          <a:p>
            <a:r>
              <a:rPr lang="en-US" dirty="0"/>
              <a:t>The barber pole illusion</a:t>
            </a:r>
          </a:p>
        </p:txBody>
      </p:sp>
      <p:sp>
        <p:nvSpPr>
          <p:cNvPr id="1728522" name="Rectangle 10"/>
          <p:cNvSpPr>
            <a:spLocks noChangeArrowheads="1"/>
          </p:cNvSpPr>
          <p:nvPr/>
        </p:nvSpPr>
        <p:spPr bwMode="auto">
          <a:xfrm>
            <a:off x="1268413" y="5715000"/>
            <a:ext cx="64277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cs typeface="Arial" charset="0"/>
                <a:hlinkClick r:id="rId4"/>
              </a:rPr>
              <a:t>http://en.wikipedia.org/wiki/Barberpole_illusion</a:t>
            </a:r>
            <a:endParaRPr lang="en-US" sz="2400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173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-152400"/>
            <a:ext cx="7772400" cy="1143000"/>
          </a:xfrm>
        </p:spPr>
        <p:txBody>
          <a:bodyPr/>
          <a:lstStyle/>
          <a:p>
            <a:r>
              <a:rPr lang="en-US" dirty="0"/>
              <a:t>The barber pole illusion</a:t>
            </a:r>
          </a:p>
        </p:txBody>
      </p:sp>
      <p:pic>
        <p:nvPicPr>
          <p:cNvPr id="1856516" name="Picture 4" descr="Barberpole_illusion_animated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828800"/>
            <a:ext cx="4419600" cy="2762250"/>
          </a:xfrm>
          <a:prstGeom prst="rect">
            <a:avLst/>
          </a:prstGeom>
          <a:noFill/>
        </p:spPr>
      </p:pic>
      <p:sp>
        <p:nvSpPr>
          <p:cNvPr id="1856518" name="Rectangle 6"/>
          <p:cNvSpPr>
            <a:spLocks noChangeArrowheads="1"/>
          </p:cNvSpPr>
          <p:nvPr/>
        </p:nvSpPr>
        <p:spPr bwMode="auto">
          <a:xfrm>
            <a:off x="-48466" y="5791200"/>
            <a:ext cx="93448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http://www.sandlotscience.com/Ambiguous/Barberpole_Illusion.htm</a:t>
            </a:r>
          </a:p>
        </p:txBody>
      </p:sp>
    </p:spTree>
    <p:extLst>
      <p:ext uri="{BB962C8B-B14F-4D97-AF65-F5344CB8AC3E}">
        <p14:creationId xmlns:p14="http://schemas.microsoft.com/office/powerpoint/2010/main" val="162561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 cstate="print"/>
          <a:srcRect l="35434" t="15872" r="31693" b="53223"/>
          <a:stretch>
            <a:fillRect/>
          </a:stretch>
        </p:blipFill>
        <p:spPr bwMode="auto">
          <a:xfrm>
            <a:off x="936625" y="2196616"/>
            <a:ext cx="7091363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0" y="6248400"/>
            <a:ext cx="9144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rgbClr val="000000"/>
                </a:solidFill>
              </a:rPr>
              <a:t>Figure by Michael Black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676400" y="3567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2800" dirty="0" smtClean="0"/>
              <a:t>Solving the aperture problem </a:t>
            </a:r>
          </a:p>
          <a:p>
            <a:pPr algn="ctr"/>
            <a:r>
              <a:rPr lang="en-US" sz="2800" dirty="0" smtClean="0"/>
              <a:t>(grayscale image)</a:t>
            </a:r>
            <a:endParaRPr lang="en-US" sz="28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47564" y="944724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Char char="•"/>
            </a:pPr>
            <a:r>
              <a:rPr lang="en-US" sz="2400" dirty="0" smtClean="0"/>
              <a:t>How to get more equations for a pixel?</a:t>
            </a:r>
          </a:p>
          <a:p>
            <a:pPr>
              <a:buFontTx/>
              <a:buChar char="•"/>
            </a:pPr>
            <a:r>
              <a:rPr lang="en-US" sz="2400" b="1" dirty="0" smtClean="0"/>
              <a:t>Spatial coherence constraint:</a:t>
            </a:r>
            <a:r>
              <a:rPr lang="en-US" sz="2400" dirty="0" smtClean="0"/>
              <a:t>  pretend the pixel’s neighbors have the same (</a:t>
            </a:r>
            <a:r>
              <a:rPr lang="en-US" sz="2400" dirty="0" err="1" smtClean="0"/>
              <a:t>u,v</a:t>
            </a:r>
            <a:r>
              <a:rPr 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9975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76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-152400"/>
            <a:ext cx="7772400" cy="1143000"/>
          </a:xfrm>
        </p:spPr>
        <p:txBody>
          <a:bodyPr/>
          <a:lstStyle/>
          <a:p>
            <a:r>
              <a:rPr lang="en-US" sz="2800" dirty="0"/>
              <a:t>Solving the aperture </a:t>
            </a:r>
            <a:r>
              <a:rPr lang="en-US" sz="2800" dirty="0" smtClean="0"/>
              <a:t>problem </a:t>
            </a:r>
            <a:br>
              <a:rPr lang="en-US" sz="2800" dirty="0" smtClean="0"/>
            </a:br>
            <a:r>
              <a:rPr lang="en-US" sz="2800" dirty="0" smtClean="0"/>
              <a:t>(grayscale image)</a:t>
            </a:r>
            <a:endParaRPr lang="en-US" sz="2800" dirty="0"/>
          </a:p>
        </p:txBody>
      </p:sp>
      <p:sp>
        <p:nvSpPr>
          <p:cNvPr id="1653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4525963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dirty="0"/>
              <a:t>How to get more equations for a pixel?</a:t>
            </a:r>
          </a:p>
          <a:p>
            <a:pPr>
              <a:buFontTx/>
              <a:buChar char="•"/>
            </a:pPr>
            <a:r>
              <a:rPr lang="en-US" sz="2400" b="1" dirty="0"/>
              <a:t>Spatial coherence constraint:</a:t>
            </a:r>
            <a:r>
              <a:rPr lang="en-US" sz="2400" dirty="0"/>
              <a:t>  pretend the pixel’s neighbors have the same (</a:t>
            </a:r>
            <a:r>
              <a:rPr lang="en-US" sz="2400" dirty="0" err="1"/>
              <a:t>u,v</a:t>
            </a:r>
            <a:r>
              <a:rPr lang="en-US" sz="2400" dirty="0"/>
              <a:t>)</a:t>
            </a:r>
          </a:p>
          <a:p>
            <a:pPr lvl="1"/>
            <a:r>
              <a:rPr lang="en-US" sz="1800" dirty="0"/>
              <a:t>If we use a 5x5 window, that gives us 25 equations per pixel</a:t>
            </a:r>
          </a:p>
        </p:txBody>
      </p:sp>
      <p:pic>
        <p:nvPicPr>
          <p:cNvPr id="1653764" name="Picture 4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48000" y="2743200"/>
            <a:ext cx="2989263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53772" name="Picture 12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408113" y="3403600"/>
            <a:ext cx="6130925" cy="154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886200" y="5562600"/>
            <a:ext cx="1592262" cy="533400"/>
            <a:chOff x="1680" y="945"/>
            <a:chExt cx="1003" cy="305"/>
          </a:xfrm>
        </p:grpSpPr>
        <p:pic>
          <p:nvPicPr>
            <p:cNvPr id="8" name="Picture 5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680" y="1155"/>
              <a:ext cx="292" cy="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6" descr="Edittex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786" y="945"/>
              <a:ext cx="796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7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064" y="1152"/>
              <a:ext cx="21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8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397" y="1157"/>
              <a:ext cx="286" cy="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2" name="TextBox 11"/>
          <p:cNvSpPr txBox="1"/>
          <p:nvPr/>
        </p:nvSpPr>
        <p:spPr>
          <a:xfrm>
            <a:off x="7924800" y="6248400"/>
            <a:ext cx="2844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Steve Seitz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31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-152400"/>
            <a:ext cx="7772400" cy="1143000"/>
          </a:xfrm>
        </p:spPr>
        <p:txBody>
          <a:bodyPr/>
          <a:lstStyle/>
          <a:p>
            <a:r>
              <a:rPr lang="en-US" sz="3600" dirty="0" smtClean="0"/>
              <a:t>Solving the aperture problem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772400" cy="506413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 err="1" smtClean="0"/>
              <a:t>Prob</a:t>
            </a:r>
            <a:r>
              <a:rPr lang="en-US" sz="2000" dirty="0" smtClean="0"/>
              <a:t>:  we have more equations than unknowns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1524000" y="1497013"/>
            <a:ext cx="1592263" cy="484187"/>
            <a:chOff x="1680" y="945"/>
            <a:chExt cx="1003" cy="305"/>
          </a:xfrm>
        </p:grpSpPr>
        <p:pic>
          <p:nvPicPr>
            <p:cNvPr id="59415" name="Picture 23" descr="Edittex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680" y="1155"/>
              <a:ext cx="292" cy="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16" name="Picture 24" descr="Edittex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786" y="945"/>
              <a:ext cx="796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17" name="Picture 26" descr="Edittex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064" y="1152"/>
              <a:ext cx="21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18" name="Picture 28" descr="Edittex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2397" y="1157"/>
              <a:ext cx="286" cy="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571750" y="3365500"/>
            <a:ext cx="1866900" cy="139700"/>
            <a:chOff x="1620" y="2024"/>
            <a:chExt cx="1176" cy="88"/>
          </a:xfrm>
        </p:grpSpPr>
        <p:pic>
          <p:nvPicPr>
            <p:cNvPr id="59412" name="Picture 30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1620" y="2024"/>
              <a:ext cx="217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13" name="Picture 31" descr="Edittex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093" y="2025"/>
              <a:ext cx="21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14" name="Picture 34" descr="Edittex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585" y="2024"/>
              <a:ext cx="211" cy="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685800" y="3960813"/>
            <a:ext cx="8001000" cy="2592387"/>
            <a:chOff x="432" y="2495"/>
            <a:chExt cx="5040" cy="1633"/>
          </a:xfrm>
        </p:grpSpPr>
        <p:grpSp>
          <p:nvGrpSpPr>
            <p:cNvPr id="5" name="Group 20"/>
            <p:cNvGrpSpPr>
              <a:grpSpLocks/>
            </p:cNvGrpSpPr>
            <p:nvPr/>
          </p:nvGrpSpPr>
          <p:grpSpPr bwMode="auto">
            <a:xfrm>
              <a:off x="769" y="2495"/>
              <a:ext cx="3503" cy="817"/>
              <a:chOff x="769" y="1919"/>
              <a:chExt cx="3503" cy="817"/>
            </a:xfrm>
          </p:grpSpPr>
          <p:pic>
            <p:nvPicPr>
              <p:cNvPr id="59409" name="Picture 15" descr="Edittex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769" y="1919"/>
                <a:ext cx="3503" cy="5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410" name="Picture 17" descr="Edittex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1440" y="2547"/>
                <a:ext cx="427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411" name="Picture 19" descr="Edittex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3677" y="2542"/>
                <a:ext cx="359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9408" name="Rectangle 38"/>
            <p:cNvSpPr>
              <a:spLocks noChangeArrowheads="1"/>
            </p:cNvSpPr>
            <p:nvPr/>
          </p:nvSpPr>
          <p:spPr bwMode="auto">
            <a:xfrm>
              <a:off x="432" y="3504"/>
              <a:ext cx="5040" cy="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742950" lvl="1" indent="-285750"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r>
                <a:rPr lang="en-US" sz="2000" dirty="0">
                  <a:solidFill>
                    <a:srgbClr val="000000"/>
                  </a:solidFill>
                </a:rPr>
                <a:t>The summations are over all pixels in the K x K window</a:t>
              </a:r>
            </a:p>
            <a:p>
              <a:pPr marL="742950" lvl="1" indent="-285750"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r>
                <a:rPr lang="en-US" sz="2000" dirty="0">
                  <a:solidFill>
                    <a:srgbClr val="000000"/>
                  </a:solidFill>
                </a:rPr>
                <a:t>This technique was first proposed by Lucas &amp; </a:t>
              </a:r>
              <a:r>
                <a:rPr lang="en-US" sz="2000" dirty="0" err="1">
                  <a:solidFill>
                    <a:srgbClr val="000000"/>
                  </a:solidFill>
                </a:rPr>
                <a:t>Kanade</a:t>
              </a:r>
              <a:r>
                <a:rPr lang="en-US" sz="2000" dirty="0">
                  <a:solidFill>
                    <a:srgbClr val="000000"/>
                  </a:solidFill>
                </a:rPr>
                <a:t> (1981)</a:t>
              </a:r>
            </a:p>
          </p:txBody>
        </p:sp>
      </p:grpSp>
      <p:grpSp>
        <p:nvGrpSpPr>
          <p:cNvPr id="6" name="Group 44"/>
          <p:cNvGrpSpPr>
            <a:grpSpLocks/>
          </p:cNvGrpSpPr>
          <p:nvPr/>
        </p:nvGrpSpPr>
        <p:grpSpPr bwMode="auto">
          <a:xfrm>
            <a:off x="685800" y="1524000"/>
            <a:ext cx="7772400" cy="1139825"/>
            <a:chOff x="432" y="866"/>
            <a:chExt cx="4896" cy="718"/>
          </a:xfrm>
        </p:grpSpPr>
        <p:pic>
          <p:nvPicPr>
            <p:cNvPr id="59404" name="Picture 41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3020" y="866"/>
              <a:ext cx="182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05" name="Line 42"/>
            <p:cNvSpPr>
              <a:spLocks noChangeShapeType="1"/>
            </p:cNvSpPr>
            <p:nvPr/>
          </p:nvSpPr>
          <p:spPr bwMode="auto">
            <a:xfrm>
              <a:off x="2208" y="1008"/>
              <a:ext cx="5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406" name="Rectangle 43"/>
            <p:cNvSpPr>
              <a:spLocks noChangeArrowheads="1"/>
            </p:cNvSpPr>
            <p:nvPr/>
          </p:nvSpPr>
          <p:spPr bwMode="auto">
            <a:xfrm>
              <a:off x="432" y="1287"/>
              <a:ext cx="4896" cy="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Solution:  solve least squares problem</a:t>
              </a:r>
            </a:p>
          </p:txBody>
        </p:sp>
      </p:grpSp>
      <p:grpSp>
        <p:nvGrpSpPr>
          <p:cNvPr id="7" name="Group 46"/>
          <p:cNvGrpSpPr>
            <a:grpSpLocks/>
          </p:cNvGrpSpPr>
          <p:nvPr/>
        </p:nvGrpSpPr>
        <p:grpSpPr bwMode="auto">
          <a:xfrm>
            <a:off x="685800" y="2465390"/>
            <a:ext cx="7772400" cy="735013"/>
            <a:chOff x="432" y="1553"/>
            <a:chExt cx="4896" cy="463"/>
          </a:xfrm>
        </p:grpSpPr>
        <p:pic>
          <p:nvPicPr>
            <p:cNvPr id="59402" name="Picture 32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1447" y="1794"/>
              <a:ext cx="1459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03" name="Rectangle 45"/>
            <p:cNvSpPr>
              <a:spLocks noChangeArrowheads="1"/>
            </p:cNvSpPr>
            <p:nvPr/>
          </p:nvSpPr>
          <p:spPr bwMode="auto">
            <a:xfrm>
              <a:off x="432" y="1553"/>
              <a:ext cx="4896" cy="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742950" lvl="1" indent="-285750" fontAlgn="base">
                <a:spcBef>
                  <a:spcPct val="20000"/>
                </a:spcBef>
                <a:spcAft>
                  <a:spcPct val="0"/>
                </a:spcAft>
                <a:buFontTx/>
                <a:buChar char="•"/>
              </a:pPr>
              <a:r>
                <a:rPr lang="en-US" dirty="0">
                  <a:solidFill>
                    <a:srgbClr val="000000"/>
                  </a:solidFill>
                </a:rPr>
                <a:t>minimum least squares solution given by solution (in </a:t>
              </a:r>
              <a:r>
                <a:rPr lang="en-US" dirty="0" err="1">
                  <a:solidFill>
                    <a:srgbClr val="000000"/>
                  </a:solidFill>
                </a:rPr>
                <a:t>d</a:t>
              </a:r>
              <a:r>
                <a:rPr lang="en-US" dirty="0">
                  <a:solidFill>
                    <a:srgbClr val="000000"/>
                  </a:solidFill>
                </a:rPr>
                <a:t>) of:</a:t>
              </a:r>
            </a:p>
          </p:txBody>
        </p:sp>
      </p:grpSp>
      <p:sp>
        <p:nvSpPr>
          <p:cNvPr id="26" name="Rectangle 25"/>
          <p:cNvSpPr/>
          <p:nvPr/>
        </p:nvSpPr>
        <p:spPr bwMode="auto">
          <a:xfrm>
            <a:off x="1143000" y="3733800"/>
            <a:ext cx="2667000" cy="1219200"/>
          </a:xfrm>
          <a:prstGeom prst="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00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Conditions for solvability</a:t>
            </a:r>
          </a:p>
        </p:txBody>
      </p:sp>
      <p:sp>
        <p:nvSpPr>
          <p:cNvPr id="508933" name="Rectangle 5"/>
          <p:cNvSpPr>
            <a:spLocks noChangeArrowheads="1"/>
          </p:cNvSpPr>
          <p:nvPr/>
        </p:nvSpPr>
        <p:spPr bwMode="auto">
          <a:xfrm>
            <a:off x="685800" y="2971800"/>
            <a:ext cx="7772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</a:rPr>
              <a:t>When is this </a:t>
            </a:r>
            <a:r>
              <a:rPr lang="en-US" sz="2800" dirty="0" smtClean="0">
                <a:solidFill>
                  <a:srgbClr val="000000"/>
                </a:solidFill>
              </a:rPr>
              <a:t>solvable</a:t>
            </a:r>
            <a:r>
              <a:rPr lang="en-US" sz="2800" dirty="0">
                <a:solidFill>
                  <a:srgbClr val="000000"/>
                </a:solidFill>
              </a:rPr>
              <a:t>?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A</a:t>
            </a:r>
            <a:r>
              <a:rPr lang="en-US" sz="2000" b="1" baseline="30000" dirty="0">
                <a:solidFill>
                  <a:srgbClr val="000000"/>
                </a:solidFill>
              </a:rPr>
              <a:t>T</a:t>
            </a:r>
            <a:r>
              <a:rPr lang="en-US" sz="2000" b="1" dirty="0">
                <a:solidFill>
                  <a:srgbClr val="000000"/>
                </a:solidFill>
              </a:rPr>
              <a:t>A</a:t>
            </a:r>
            <a:r>
              <a:rPr lang="en-US" sz="2000" dirty="0">
                <a:solidFill>
                  <a:srgbClr val="000000"/>
                </a:solidFill>
              </a:rPr>
              <a:t> should be invertible 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A</a:t>
            </a:r>
            <a:r>
              <a:rPr lang="en-US" sz="2000" b="1" baseline="30000" dirty="0">
                <a:solidFill>
                  <a:srgbClr val="000000"/>
                </a:solidFill>
              </a:rPr>
              <a:t>T</a:t>
            </a:r>
            <a:r>
              <a:rPr lang="en-US" sz="2000" b="1" dirty="0">
                <a:solidFill>
                  <a:srgbClr val="000000"/>
                </a:solidFill>
              </a:rPr>
              <a:t>A</a:t>
            </a:r>
            <a:r>
              <a:rPr lang="en-US" sz="2000" dirty="0">
                <a:solidFill>
                  <a:srgbClr val="000000"/>
                </a:solidFill>
              </a:rPr>
              <a:t> should not be too small</a:t>
            </a:r>
          </a:p>
          <a:p>
            <a:pPr marL="1143000" lvl="2" indent="-228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2000" dirty="0" err="1">
                <a:solidFill>
                  <a:srgbClr val="000000"/>
                </a:solidFill>
              </a:rPr>
              <a:t>eigenvalues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Symbol" pitchFamily="18" charset="2"/>
              </a:rPr>
              <a:t>l</a:t>
            </a:r>
            <a:r>
              <a:rPr lang="en-US" sz="2000" baseline="-25000" dirty="0">
                <a:solidFill>
                  <a:srgbClr val="000000"/>
                </a:solidFill>
              </a:rPr>
              <a:t>1</a:t>
            </a:r>
            <a:r>
              <a:rPr lang="en-US" sz="2000" dirty="0">
                <a:solidFill>
                  <a:srgbClr val="000000"/>
                </a:solidFill>
              </a:rPr>
              <a:t> and </a:t>
            </a:r>
            <a:r>
              <a:rPr lang="en-US" sz="2000" dirty="0">
                <a:solidFill>
                  <a:srgbClr val="000000"/>
                </a:solidFill>
                <a:latin typeface="Symbol" pitchFamily="18" charset="2"/>
              </a:rPr>
              <a:t>l</a:t>
            </a:r>
            <a:r>
              <a:rPr lang="en-US" sz="2000" baseline="-25000" dirty="0">
                <a:solidFill>
                  <a:srgbClr val="000000"/>
                </a:solidFill>
              </a:rPr>
              <a:t>2</a:t>
            </a:r>
            <a:r>
              <a:rPr lang="en-US" sz="2000" dirty="0">
                <a:solidFill>
                  <a:srgbClr val="000000"/>
                </a:solidFill>
              </a:rPr>
              <a:t> of </a:t>
            </a:r>
            <a:r>
              <a:rPr lang="en-US" sz="2000" b="1" dirty="0">
                <a:solidFill>
                  <a:srgbClr val="000000"/>
                </a:solidFill>
              </a:rPr>
              <a:t>A</a:t>
            </a:r>
            <a:r>
              <a:rPr lang="en-US" sz="2000" b="1" baseline="30000" dirty="0">
                <a:solidFill>
                  <a:srgbClr val="000000"/>
                </a:solidFill>
              </a:rPr>
              <a:t>T</a:t>
            </a:r>
            <a:r>
              <a:rPr lang="en-US" sz="2000" b="1" dirty="0">
                <a:solidFill>
                  <a:srgbClr val="000000"/>
                </a:solidFill>
              </a:rPr>
              <a:t>A</a:t>
            </a:r>
            <a:r>
              <a:rPr lang="en-US" sz="2000" dirty="0">
                <a:solidFill>
                  <a:srgbClr val="000000"/>
                </a:solidFill>
              </a:rPr>
              <a:t> should not be too small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A</a:t>
            </a:r>
            <a:r>
              <a:rPr lang="en-US" sz="2000" b="1" baseline="30000" dirty="0">
                <a:solidFill>
                  <a:srgbClr val="000000"/>
                </a:solidFill>
              </a:rPr>
              <a:t>T</a:t>
            </a:r>
            <a:r>
              <a:rPr lang="en-US" sz="2000" b="1" dirty="0">
                <a:solidFill>
                  <a:srgbClr val="000000"/>
                </a:solidFill>
              </a:rPr>
              <a:t>A</a:t>
            </a:r>
            <a:r>
              <a:rPr lang="en-US" sz="2000" dirty="0">
                <a:solidFill>
                  <a:srgbClr val="000000"/>
                </a:solidFill>
              </a:rPr>
              <a:t> should be well-conditioned</a:t>
            </a:r>
          </a:p>
          <a:p>
            <a:pPr marL="1143000" lvl="2" indent="-228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2000" dirty="0">
                <a:solidFill>
                  <a:srgbClr val="000000"/>
                </a:solidFill>
              </a:rPr>
              <a:t>  </a:t>
            </a:r>
            <a:r>
              <a:rPr lang="en-US" sz="2000" dirty="0">
                <a:solidFill>
                  <a:srgbClr val="000000"/>
                </a:solidFill>
                <a:latin typeface="Symbol" pitchFamily="18" charset="2"/>
              </a:rPr>
              <a:t>l</a:t>
            </a:r>
            <a:r>
              <a:rPr lang="en-US" sz="2000" baseline="-25000" dirty="0">
                <a:solidFill>
                  <a:srgbClr val="000000"/>
                </a:solidFill>
              </a:rPr>
              <a:t>1</a:t>
            </a:r>
            <a:r>
              <a:rPr lang="en-US" sz="2000" dirty="0">
                <a:solidFill>
                  <a:srgbClr val="000000"/>
                </a:solidFill>
              </a:rPr>
              <a:t>/ </a:t>
            </a:r>
            <a:r>
              <a:rPr lang="en-US" sz="2000" dirty="0">
                <a:solidFill>
                  <a:srgbClr val="000000"/>
                </a:solidFill>
                <a:latin typeface="Symbol" pitchFamily="18" charset="2"/>
              </a:rPr>
              <a:t>l</a:t>
            </a:r>
            <a:r>
              <a:rPr lang="en-US" sz="2000" baseline="-25000" dirty="0">
                <a:solidFill>
                  <a:srgbClr val="000000"/>
                </a:solidFill>
              </a:rPr>
              <a:t>2</a:t>
            </a:r>
            <a:r>
              <a:rPr lang="en-US" sz="2000" dirty="0">
                <a:solidFill>
                  <a:srgbClr val="000000"/>
                </a:solidFill>
              </a:rPr>
              <a:t> should not be too large (</a:t>
            </a:r>
            <a:r>
              <a:rPr lang="en-US" sz="2000" dirty="0">
                <a:solidFill>
                  <a:srgbClr val="000000"/>
                </a:solidFill>
                <a:latin typeface="Symbol" pitchFamily="18" charset="2"/>
              </a:rPr>
              <a:t>l</a:t>
            </a:r>
            <a:r>
              <a:rPr lang="en-US" sz="2000" baseline="-25000" dirty="0">
                <a:solidFill>
                  <a:srgbClr val="000000"/>
                </a:solidFill>
              </a:rPr>
              <a:t>1</a:t>
            </a:r>
            <a:r>
              <a:rPr lang="en-US" sz="2000" dirty="0">
                <a:solidFill>
                  <a:srgbClr val="000000"/>
                </a:solidFill>
              </a:rPr>
              <a:t> = larger </a:t>
            </a:r>
            <a:r>
              <a:rPr lang="en-US" sz="2000" dirty="0" err="1">
                <a:solidFill>
                  <a:srgbClr val="000000"/>
                </a:solidFill>
              </a:rPr>
              <a:t>eigenvalue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  <a:p>
            <a:pPr marL="1143000" lvl="2" indent="-2286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lang="en-US" sz="2000" dirty="0">
              <a:solidFill>
                <a:srgbClr val="000000"/>
              </a:solidFill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601788" y="1293812"/>
            <a:ext cx="5561012" cy="1296988"/>
            <a:chOff x="769" y="1919"/>
            <a:chExt cx="3503" cy="817"/>
          </a:xfrm>
        </p:grpSpPr>
        <p:pic>
          <p:nvPicPr>
            <p:cNvPr id="61447" name="Picture 11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69" y="1919"/>
              <a:ext cx="3503" cy="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48" name="Picture 12" descr="Edittex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440" y="2547"/>
              <a:ext cx="427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49" name="Picture 13" descr="Edittex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677" y="2542"/>
              <a:ext cx="359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1446" name="TextBox 8"/>
          <p:cNvSpPr txBox="1">
            <a:spLocks noChangeArrowheads="1"/>
          </p:cNvSpPr>
          <p:nvPr/>
        </p:nvSpPr>
        <p:spPr bwMode="auto">
          <a:xfrm>
            <a:off x="0" y="6248400"/>
            <a:ext cx="55864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Slide by Steve Seitz, UW</a:t>
            </a:r>
          </a:p>
        </p:txBody>
      </p:sp>
    </p:spTree>
    <p:extLst>
      <p:ext uri="{BB962C8B-B14F-4D97-AF65-F5344CB8AC3E}">
        <p14:creationId xmlns:p14="http://schemas.microsoft.com/office/powerpoint/2010/main" val="4189355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89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933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0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52400"/>
            <a:ext cx="7772400" cy="1143000"/>
          </a:xfrm>
        </p:spPr>
        <p:txBody>
          <a:bodyPr/>
          <a:lstStyle/>
          <a:p>
            <a:r>
              <a:rPr lang="en-US"/>
              <a:t>Edge</a:t>
            </a:r>
          </a:p>
        </p:txBody>
      </p:sp>
      <p:pic>
        <p:nvPicPr>
          <p:cNvPr id="1664003" name="Picture 3" descr="im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990600"/>
            <a:ext cx="5638800" cy="4227513"/>
          </a:xfrm>
          <a:prstGeom prst="rect">
            <a:avLst/>
          </a:prstGeom>
          <a:noFill/>
        </p:spPr>
      </p:pic>
      <p:sp>
        <p:nvSpPr>
          <p:cNvPr id="1664006" name="Line 6"/>
          <p:cNvSpPr>
            <a:spLocks noChangeShapeType="1"/>
          </p:cNvSpPr>
          <p:nvPr/>
        </p:nvSpPr>
        <p:spPr bwMode="auto">
          <a:xfrm flipH="1">
            <a:off x="6356350" y="21113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64007" name="Rectangle 7"/>
          <p:cNvSpPr>
            <a:spLocks noChangeArrowheads="1"/>
          </p:cNvSpPr>
          <p:nvPr/>
        </p:nvSpPr>
        <p:spPr bwMode="auto">
          <a:xfrm>
            <a:off x="6140450" y="2057400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64008" name="Rectangle 8"/>
          <p:cNvSpPr>
            <a:spLocks noChangeArrowheads="1"/>
          </p:cNvSpPr>
          <p:nvPr/>
        </p:nvSpPr>
        <p:spPr bwMode="auto">
          <a:xfrm>
            <a:off x="2819400" y="5654675"/>
            <a:ext cx="41322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 gradients very large or very small</a:t>
            </a:r>
          </a:p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 large</a:t>
            </a:r>
            <a:r>
              <a:rPr lang="en-US" sz="2000">
                <a:solidFill>
                  <a:srgbClr val="000000"/>
                </a:solidFill>
                <a:latin typeface="Symbol" pitchFamily="18" charset="2"/>
                <a:cs typeface="Arial" charset="0"/>
              </a:rPr>
              <a:t> l</a:t>
            </a:r>
            <a:r>
              <a:rPr lang="en-US" sz="2000" baseline="-25000">
                <a:solidFill>
                  <a:srgbClr val="000000"/>
                </a:solidFill>
                <a:cs typeface="Arial" charset="0"/>
              </a:rPr>
              <a:t>1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, small </a:t>
            </a:r>
            <a:r>
              <a:rPr lang="en-US" sz="2000">
                <a:solidFill>
                  <a:srgbClr val="000000"/>
                </a:solidFill>
                <a:latin typeface="Symbol" pitchFamily="18" charset="2"/>
                <a:cs typeface="Arial" charset="0"/>
              </a:rPr>
              <a:t>l</a:t>
            </a:r>
            <a:r>
              <a:rPr lang="en-US" sz="2000" baseline="-25000">
                <a:solidFill>
                  <a:srgbClr val="000000"/>
                </a:solidFill>
                <a:cs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04532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058" name="Picture 10" descr="im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990600"/>
            <a:ext cx="5638800" cy="4227513"/>
          </a:xfrm>
          <a:prstGeom prst="rect">
            <a:avLst/>
          </a:prstGeom>
          <a:noFill/>
        </p:spPr>
      </p:pic>
      <p:sp>
        <p:nvSpPr>
          <p:cNvPr id="1666053" name="Rectangle 5"/>
          <p:cNvSpPr>
            <a:spLocks noGrp="1" noChangeArrowheads="1"/>
          </p:cNvSpPr>
          <p:nvPr>
            <p:ph type="title"/>
          </p:nvPr>
        </p:nvSpPr>
        <p:spPr>
          <a:xfrm>
            <a:off x="990600" y="-152400"/>
            <a:ext cx="7772400" cy="1143000"/>
          </a:xfrm>
        </p:spPr>
        <p:txBody>
          <a:bodyPr/>
          <a:lstStyle/>
          <a:p>
            <a:r>
              <a:rPr lang="en-US" dirty="0"/>
              <a:t>Low-texture region</a:t>
            </a:r>
          </a:p>
        </p:txBody>
      </p:sp>
      <p:sp>
        <p:nvSpPr>
          <p:cNvPr id="1666054" name="Line 6"/>
          <p:cNvSpPr>
            <a:spLocks noChangeShapeType="1"/>
          </p:cNvSpPr>
          <p:nvPr/>
        </p:nvSpPr>
        <p:spPr bwMode="auto">
          <a:xfrm flipH="1">
            <a:off x="2987675" y="27320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66055" name="Rectangle 7"/>
          <p:cNvSpPr>
            <a:spLocks noChangeArrowheads="1"/>
          </p:cNvSpPr>
          <p:nvPr/>
        </p:nvSpPr>
        <p:spPr bwMode="auto">
          <a:xfrm>
            <a:off x="2836863" y="5611813"/>
            <a:ext cx="4022725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gradients have small magnitude</a:t>
            </a:r>
          </a:p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 small</a:t>
            </a:r>
            <a:r>
              <a:rPr lang="en-US" sz="2000">
                <a:solidFill>
                  <a:srgbClr val="000000"/>
                </a:solidFill>
                <a:latin typeface="Symbol" pitchFamily="18" charset="2"/>
                <a:cs typeface="Arial" charset="0"/>
              </a:rPr>
              <a:t> l</a:t>
            </a:r>
            <a:r>
              <a:rPr lang="en-US" sz="2000" baseline="-25000">
                <a:solidFill>
                  <a:srgbClr val="000000"/>
                </a:solidFill>
                <a:cs typeface="Arial" charset="0"/>
              </a:rPr>
              <a:t>1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, small </a:t>
            </a:r>
            <a:r>
              <a:rPr lang="en-US" sz="2000">
                <a:solidFill>
                  <a:srgbClr val="000000"/>
                </a:solidFill>
                <a:latin typeface="Symbol" pitchFamily="18" charset="2"/>
                <a:cs typeface="Arial" charset="0"/>
              </a:rPr>
              <a:t>l</a:t>
            </a:r>
            <a:r>
              <a:rPr lang="en-US" sz="2000" baseline="-25000">
                <a:solidFill>
                  <a:srgbClr val="000000"/>
                </a:solidFill>
                <a:cs typeface="Arial" charset="0"/>
              </a:rPr>
              <a:t>2</a:t>
            </a:r>
          </a:p>
        </p:txBody>
      </p:sp>
      <p:sp>
        <p:nvSpPr>
          <p:cNvPr id="1666057" name="Rectangle 9"/>
          <p:cNvSpPr>
            <a:spLocks noChangeArrowheads="1"/>
          </p:cNvSpPr>
          <p:nvPr/>
        </p:nvSpPr>
        <p:spPr bwMode="auto">
          <a:xfrm>
            <a:off x="2803525" y="2655888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86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107" name="Picture 11" descr="im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990600"/>
            <a:ext cx="5638800" cy="4227513"/>
          </a:xfrm>
          <a:prstGeom prst="rect">
            <a:avLst/>
          </a:prstGeom>
          <a:noFill/>
        </p:spPr>
      </p:pic>
      <p:sp>
        <p:nvSpPr>
          <p:cNvPr id="1668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-152400"/>
            <a:ext cx="7772400" cy="1143000"/>
          </a:xfrm>
        </p:spPr>
        <p:txBody>
          <a:bodyPr/>
          <a:lstStyle/>
          <a:p>
            <a:r>
              <a:rPr lang="en-US" dirty="0"/>
              <a:t>High-texture region</a:t>
            </a:r>
          </a:p>
        </p:txBody>
      </p:sp>
      <p:sp>
        <p:nvSpPr>
          <p:cNvPr id="1668103" name="Line 7"/>
          <p:cNvSpPr>
            <a:spLocks noChangeShapeType="1"/>
          </p:cNvSpPr>
          <p:nvPr/>
        </p:nvSpPr>
        <p:spPr bwMode="auto">
          <a:xfrm flipH="1">
            <a:off x="6088063" y="3908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68104" name="Rectangle 8"/>
          <p:cNvSpPr>
            <a:spLocks noChangeArrowheads="1"/>
          </p:cNvSpPr>
          <p:nvPr/>
        </p:nvSpPr>
        <p:spPr bwMode="auto">
          <a:xfrm>
            <a:off x="5915025" y="3843338"/>
            <a:ext cx="152400" cy="1301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668105" name="Rectangle 9"/>
          <p:cNvSpPr>
            <a:spLocks noChangeArrowheads="1"/>
          </p:cNvSpPr>
          <p:nvPr/>
        </p:nvSpPr>
        <p:spPr bwMode="auto">
          <a:xfrm>
            <a:off x="2855913" y="5611813"/>
            <a:ext cx="4992687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gradients are different, large magnitudes</a:t>
            </a:r>
          </a:p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 large</a:t>
            </a:r>
            <a:r>
              <a:rPr lang="en-US" sz="2000">
                <a:solidFill>
                  <a:srgbClr val="000000"/>
                </a:solidFill>
                <a:latin typeface="Symbol" pitchFamily="18" charset="2"/>
                <a:cs typeface="Arial" charset="0"/>
              </a:rPr>
              <a:t> l</a:t>
            </a:r>
            <a:r>
              <a:rPr lang="en-US" sz="2000" baseline="-25000">
                <a:solidFill>
                  <a:srgbClr val="000000"/>
                </a:solidFill>
                <a:cs typeface="Arial" charset="0"/>
              </a:rPr>
              <a:t>1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, large </a:t>
            </a:r>
            <a:r>
              <a:rPr lang="en-US" sz="2000">
                <a:solidFill>
                  <a:srgbClr val="000000"/>
                </a:solidFill>
                <a:latin typeface="Symbol" pitchFamily="18" charset="2"/>
                <a:cs typeface="Arial" charset="0"/>
              </a:rPr>
              <a:t>l</a:t>
            </a:r>
            <a:r>
              <a:rPr lang="en-US" sz="2000" baseline="-25000">
                <a:solidFill>
                  <a:srgbClr val="000000"/>
                </a:solidFill>
                <a:cs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2647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>
          <a:xfrm>
            <a:off x="457200" y="-125380"/>
            <a:ext cx="8470900" cy="1143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Example use of optical flow: </a:t>
            </a:r>
            <a:br>
              <a:rPr lang="en-US" sz="3600" dirty="0" smtClean="0"/>
            </a:br>
            <a:r>
              <a:rPr lang="en-US" sz="3600" dirty="0" smtClean="0"/>
              <a:t>facial animation</a:t>
            </a:r>
          </a:p>
        </p:txBody>
      </p:sp>
      <p:sp>
        <p:nvSpPr>
          <p:cNvPr id="10244" name="Content Placeholder 2"/>
          <p:cNvSpPr>
            <a:spLocks noGrp="1"/>
          </p:cNvSpPr>
          <p:nvPr>
            <p:ph idx="1"/>
          </p:nvPr>
        </p:nvSpPr>
        <p:spPr>
          <a:xfrm>
            <a:off x="684213" y="6092825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 dirty="0" smtClean="0"/>
              <a:t>http://www.fxguide.com/article333.html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" y="1828800"/>
            <a:ext cx="4699248" cy="35244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577" y="1828800"/>
            <a:ext cx="4343399" cy="351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998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0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162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4525963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A video is a sequence of frames captured over time</a:t>
            </a:r>
          </a:p>
          <a:p>
            <a:pPr>
              <a:buFontTx/>
              <a:buChar char="•"/>
            </a:pPr>
            <a:r>
              <a:rPr lang="en-US" dirty="0"/>
              <a:t>Now our image data is a function of space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x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dirty="0"/>
              <a:t>) and time (</a:t>
            </a:r>
            <a:r>
              <a:rPr lang="en-US" dirty="0" err="1"/>
              <a:t>t</a:t>
            </a:r>
            <a:r>
              <a:rPr lang="en-US" dirty="0"/>
              <a:t>)</a:t>
            </a:r>
          </a:p>
        </p:txBody>
      </p:sp>
      <p:graphicFrame>
        <p:nvGraphicFramePr>
          <p:cNvPr id="1623044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343400" y="2880995"/>
          <a:ext cx="4419600" cy="3443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371" name="Image" r:id="rId4" imgW="9307937" imgH="7250794" progId="">
                  <p:embed/>
                </p:oleObj>
              </mc:Choice>
              <mc:Fallback>
                <p:oleObj name="Image" r:id="rId4" imgW="9307937" imgH="7250794" progId="">
                  <p:embed/>
                  <p:pic>
                    <p:nvPicPr>
                      <p:cNvPr id="0" name="Picture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880995"/>
                        <a:ext cx="4419600" cy="3443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5068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>
          <a:xfrm>
            <a:off x="825500" y="-76200"/>
            <a:ext cx="8470900" cy="1143000"/>
          </a:xfrm>
        </p:spPr>
        <p:txBody>
          <a:bodyPr/>
          <a:lstStyle/>
          <a:p>
            <a:pPr eaLnBrk="1" hangingPunct="1"/>
            <a:r>
              <a:rPr lang="en-US" sz="3600" dirty="0" smtClean="0"/>
              <a:t>Example use of optical flow: </a:t>
            </a:r>
            <a:br>
              <a:rPr lang="en-US" sz="3600" dirty="0" smtClean="0"/>
            </a:br>
            <a:r>
              <a:rPr lang="en-US" sz="3600" dirty="0" smtClean="0"/>
              <a:t>Motion Paint</a:t>
            </a:r>
          </a:p>
        </p:txBody>
      </p:sp>
      <p:sp>
        <p:nvSpPr>
          <p:cNvPr id="10244" name="Content Placeholder 2"/>
          <p:cNvSpPr>
            <a:spLocks noGrp="1"/>
          </p:cNvSpPr>
          <p:nvPr>
            <p:ph idx="1"/>
          </p:nvPr>
        </p:nvSpPr>
        <p:spPr>
          <a:xfrm>
            <a:off x="684213" y="6092825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 dirty="0" smtClean="0"/>
              <a:t>http://www.fxguide.com/article333.html</a:t>
            </a:r>
          </a:p>
        </p:txBody>
      </p:sp>
      <p:pic>
        <p:nvPicPr>
          <p:cNvPr id="10245" name="Picture 3" descr="WDMC_A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3144838"/>
            <a:ext cx="453390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4895850" y="3036888"/>
          <a:ext cx="3852863" cy="266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595" name="Photo Editor Photo" r:id="rId5" imgW="4772691" imgH="3296110" progId="">
                  <p:embed/>
                </p:oleObj>
              </mc:Choice>
              <mc:Fallback>
                <p:oleObj name="Photo Editor Photo" r:id="rId5" imgW="4772691" imgH="329611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5850" y="3036888"/>
                        <a:ext cx="3852863" cy="266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Text Box 7"/>
          <p:cNvSpPr txBox="1">
            <a:spLocks noChangeArrowheads="1"/>
          </p:cNvSpPr>
          <p:nvPr/>
        </p:nvSpPr>
        <p:spPr bwMode="auto">
          <a:xfrm>
            <a:off x="539750" y="1557338"/>
            <a:ext cx="8208963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Use optical flow to track brush strokes, in order to animate them to follow underlying scene motion.</a:t>
            </a:r>
          </a:p>
        </p:txBody>
      </p:sp>
    </p:spTree>
    <p:extLst>
      <p:ext uri="{BB962C8B-B14F-4D97-AF65-F5344CB8AC3E}">
        <p14:creationId xmlns:p14="http://schemas.microsoft.com/office/powerpoint/2010/main" val="26593226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Fun with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www.youtube.com/watch?v=TbJrc6QCeU0&amp;feature=related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www.youtube.com/watch?v=pckFacsIWg4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106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24219" t="23720" r="24219" b="9249"/>
          <a:stretch>
            <a:fillRect/>
          </a:stretch>
        </p:blipFill>
        <p:spPr bwMode="auto">
          <a:xfrm>
            <a:off x="309282" y="1066800"/>
            <a:ext cx="517711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66800" y="-143750"/>
            <a:ext cx="9144000" cy="1143000"/>
          </a:xfrm>
          <a:prstGeom prst="rect">
            <a:avLst/>
          </a:prstGeom>
        </p:spPr>
        <p:txBody>
          <a:bodyPr vert="horz" lIns="91436" tIns="45716" rIns="91436" bIns="45716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prstClr val="black"/>
                </a:solidFill>
              </a:rPr>
              <a:t>Using optical flow:</a:t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3200" dirty="0">
                <a:solidFill>
                  <a:prstClr val="black"/>
                </a:solidFill>
              </a:rPr>
              <a:t>recognizing facial expressions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903901"/>
            <a:ext cx="5105400" cy="954099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Recognizing Human Facial Expression (1994</a:t>
            </a:r>
            <a:r>
              <a:rPr lang="en-US" b="1" dirty="0" smtClean="0">
                <a:solidFill>
                  <a:prstClr val="black"/>
                </a:solidFill>
              </a:rPr>
              <a:t>) </a:t>
            </a:r>
            <a:r>
              <a:rPr lang="en-US" dirty="0" smtClean="0">
                <a:solidFill>
                  <a:prstClr val="black"/>
                </a:solidFill>
              </a:rPr>
              <a:t>by </a:t>
            </a:r>
            <a:r>
              <a:rPr lang="en-US" dirty="0" err="1">
                <a:solidFill>
                  <a:prstClr val="black"/>
                </a:solidFill>
              </a:rPr>
              <a:t>Yaser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Yacoob</a:t>
            </a:r>
            <a:r>
              <a:rPr lang="en-US" dirty="0">
                <a:solidFill>
                  <a:prstClr val="black"/>
                </a:solidFill>
              </a:rPr>
              <a:t>, Larry S. Davis </a:t>
            </a:r>
          </a:p>
          <a:p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 l="36719" t="20485" r="34375" b="2965"/>
          <a:stretch>
            <a:fillRect/>
          </a:stretch>
        </p:blipFill>
        <p:spPr bwMode="auto">
          <a:xfrm>
            <a:off x="5643672" y="1053290"/>
            <a:ext cx="28194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79444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 l="32031" t="21563" r="30469" b="1887"/>
          <a:stretch>
            <a:fillRect/>
          </a:stretch>
        </p:blipFill>
        <p:spPr bwMode="auto">
          <a:xfrm>
            <a:off x="304800" y="1066800"/>
            <a:ext cx="3657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-152400"/>
            <a:ext cx="9144000" cy="1143000"/>
          </a:xfrm>
          <a:prstGeom prst="rect">
            <a:avLst/>
          </a:prstGeom>
        </p:spPr>
        <p:txBody>
          <a:bodyPr vert="horz" lIns="91436" tIns="45716" rIns="91436" bIns="45716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800" dirty="0">
                <a:solidFill>
                  <a:prstClr val="black"/>
                </a:solidFill>
              </a:rPr>
              <a:t>Using optical flow:</a:t>
            </a:r>
            <a:br>
              <a:rPr lang="en-US" sz="2800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black"/>
                </a:solidFill>
              </a:rPr>
              <a:t>recognizing facial expressions</a:t>
            </a:r>
          </a:p>
        </p:txBody>
      </p:sp>
      <p:pic>
        <p:nvPicPr>
          <p:cNvPr id="6" name="expression_movie.mpeg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648205" y="1676402"/>
            <a:ext cx="3048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</a:t>
            </a:r>
          </a:p>
        </p:txBody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two image problem BUT</a:t>
            </a:r>
          </a:p>
          <a:p>
            <a:pPr lvl="1"/>
            <a:r>
              <a:rPr lang="en-US" sz="2400" dirty="0"/>
              <a:t>Can measure sensitivity by just looking at one of the images!</a:t>
            </a:r>
          </a:p>
          <a:p>
            <a:pPr lvl="1"/>
            <a:r>
              <a:rPr lang="en-US" sz="2400" dirty="0"/>
              <a:t>This tells us which pixels are easy to track, which are hard</a:t>
            </a:r>
          </a:p>
          <a:p>
            <a:pPr lvl="2"/>
            <a:r>
              <a:rPr lang="en-US" dirty="0"/>
              <a:t>very useful later on when we do feature tracking...</a:t>
            </a:r>
          </a:p>
        </p:txBody>
      </p:sp>
    </p:spTree>
    <p:extLst>
      <p:ext uri="{BB962C8B-B14F-4D97-AF65-F5344CB8AC3E}">
        <p14:creationId xmlns:p14="http://schemas.microsoft.com/office/powerpoint/2010/main" val="2245696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-152400"/>
            <a:ext cx="7772400" cy="1143000"/>
          </a:xfrm>
        </p:spPr>
        <p:txBody>
          <a:bodyPr/>
          <a:lstStyle/>
          <a:p>
            <a:r>
              <a:rPr lang="en-US" dirty="0"/>
              <a:t>Errors in Lukas-</a:t>
            </a:r>
            <a:r>
              <a:rPr lang="en-US" dirty="0" err="1"/>
              <a:t>Kanade</a:t>
            </a:r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8077200" cy="1371600"/>
          </a:xfrm>
        </p:spPr>
        <p:txBody>
          <a:bodyPr/>
          <a:lstStyle/>
          <a:p>
            <a:r>
              <a:rPr lang="en-US" sz="2400" dirty="0"/>
              <a:t>What are the potential causes of errors in this procedure?</a:t>
            </a:r>
          </a:p>
          <a:p>
            <a:pPr lvl="1"/>
            <a:r>
              <a:rPr lang="en-US" sz="2400" dirty="0"/>
              <a:t>Suppose A</a:t>
            </a:r>
            <a:r>
              <a:rPr lang="en-US" sz="2400" baseline="30000" dirty="0"/>
              <a:t>T</a:t>
            </a:r>
            <a:r>
              <a:rPr lang="en-US" sz="2400" dirty="0"/>
              <a:t>A is easily invertible</a:t>
            </a:r>
          </a:p>
          <a:p>
            <a:pPr lvl="1"/>
            <a:r>
              <a:rPr lang="en-US" sz="2400" dirty="0"/>
              <a:t>Suppose there is not much noise in the image</a:t>
            </a:r>
          </a:p>
          <a:p>
            <a:endParaRPr lang="en-US" dirty="0"/>
          </a:p>
        </p:txBody>
      </p:sp>
      <p:sp>
        <p:nvSpPr>
          <p:cNvPr id="513030" name="Rectangle 6"/>
          <p:cNvSpPr>
            <a:spLocks noChangeArrowheads="1"/>
          </p:cNvSpPr>
          <p:nvPr/>
        </p:nvSpPr>
        <p:spPr bwMode="auto">
          <a:xfrm>
            <a:off x="685800" y="3505200"/>
            <a:ext cx="80772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0" dirty="0">
                <a:latin typeface="Arial" charset="0"/>
              </a:rPr>
              <a:t>When our assumptions are violated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b="0" dirty="0">
                <a:latin typeface="Arial" charset="0"/>
              </a:rPr>
              <a:t>Brightness constancy is </a:t>
            </a:r>
            <a:r>
              <a:rPr lang="en-US" sz="2400" dirty="0">
                <a:latin typeface="Arial" charset="0"/>
              </a:rPr>
              <a:t>not</a:t>
            </a:r>
            <a:r>
              <a:rPr lang="en-US" sz="2400" b="0" dirty="0">
                <a:latin typeface="Arial" charset="0"/>
              </a:rPr>
              <a:t> satisfied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b="0" dirty="0">
                <a:latin typeface="Arial" charset="0"/>
              </a:rPr>
              <a:t>The motion is </a:t>
            </a:r>
            <a:r>
              <a:rPr lang="en-US" sz="2400" dirty="0">
                <a:latin typeface="Arial" charset="0"/>
              </a:rPr>
              <a:t>not</a:t>
            </a:r>
            <a:r>
              <a:rPr lang="en-US" sz="2400" b="0" dirty="0">
                <a:latin typeface="Arial" charset="0"/>
              </a:rPr>
              <a:t> small</a:t>
            </a:r>
            <a:endParaRPr lang="en-US" sz="2400" dirty="0">
              <a:latin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b="0" dirty="0">
                <a:latin typeface="Arial" charset="0"/>
              </a:rPr>
              <a:t>A point does </a:t>
            </a:r>
            <a:r>
              <a:rPr lang="en-US" sz="2400" dirty="0">
                <a:latin typeface="Arial" charset="0"/>
              </a:rPr>
              <a:t>not</a:t>
            </a:r>
            <a:r>
              <a:rPr lang="en-US" sz="2400" b="0" dirty="0">
                <a:latin typeface="Arial" charset="0"/>
              </a:rPr>
              <a:t> move like its neighbors</a:t>
            </a:r>
          </a:p>
          <a:p>
            <a:pPr marL="1143000" lvl="2" indent="-228600">
              <a:spcBef>
                <a:spcPct val="20000"/>
              </a:spcBef>
              <a:buFontTx/>
              <a:buChar char="–"/>
            </a:pPr>
            <a:r>
              <a:rPr lang="en-US" sz="2400" b="0" dirty="0">
                <a:latin typeface="Arial" charset="0"/>
              </a:rPr>
              <a:t>window size is too large</a:t>
            </a:r>
          </a:p>
          <a:p>
            <a:pPr marL="1143000" lvl="2" indent="-228600">
              <a:spcBef>
                <a:spcPct val="20000"/>
              </a:spcBef>
              <a:buFontTx/>
              <a:buChar char="–"/>
            </a:pPr>
            <a:r>
              <a:rPr lang="en-US" sz="2400" b="0" dirty="0">
                <a:latin typeface="Arial" charset="0"/>
              </a:rPr>
              <a:t>what is the ideal window size?</a:t>
            </a:r>
          </a:p>
        </p:txBody>
      </p:sp>
    </p:spTree>
    <p:extLst>
      <p:ext uri="{BB962C8B-B14F-4D97-AF65-F5344CB8AC3E}">
        <p14:creationId xmlns:p14="http://schemas.microsoft.com/office/powerpoint/2010/main" val="2548478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030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-152400"/>
            <a:ext cx="7772400" cy="1143000"/>
          </a:xfrm>
        </p:spPr>
        <p:txBody>
          <a:bodyPr/>
          <a:lstStyle/>
          <a:p>
            <a:r>
              <a:rPr lang="en-US" dirty="0"/>
              <a:t>Iterative Refinement</a:t>
            </a:r>
          </a:p>
        </p:txBody>
      </p:sp>
      <p:sp>
        <p:nvSpPr>
          <p:cNvPr id="529412" name="Rectangle 4"/>
          <p:cNvSpPr>
            <a:spLocks noChangeArrowheads="1"/>
          </p:cNvSpPr>
          <p:nvPr/>
        </p:nvSpPr>
        <p:spPr bwMode="auto">
          <a:xfrm>
            <a:off x="685800" y="1143000"/>
            <a:ext cx="8001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spcBef>
                <a:spcPct val="20000"/>
              </a:spcBef>
            </a:pPr>
            <a:r>
              <a:rPr lang="en-US" sz="2400" b="0" dirty="0">
                <a:latin typeface="Arial" charset="0"/>
              </a:rPr>
              <a:t>Iterative Lukas-</a:t>
            </a:r>
            <a:r>
              <a:rPr lang="en-US" sz="2400" b="0" dirty="0" err="1">
                <a:latin typeface="Arial" charset="0"/>
              </a:rPr>
              <a:t>Kanade</a:t>
            </a:r>
            <a:r>
              <a:rPr lang="en-US" sz="2400" b="0" dirty="0">
                <a:latin typeface="Arial" charset="0"/>
              </a:rPr>
              <a:t> Algorithm</a:t>
            </a:r>
          </a:p>
          <a:p>
            <a:pPr marL="838200" lvl="1" indent="-381000">
              <a:spcBef>
                <a:spcPct val="20000"/>
              </a:spcBef>
              <a:buFontTx/>
              <a:buAutoNum type="arabicPeriod"/>
            </a:pPr>
            <a:r>
              <a:rPr lang="en-US" sz="2400" b="0" dirty="0">
                <a:latin typeface="Arial" charset="0"/>
              </a:rPr>
              <a:t>Estimate velocity at each pixel by solving Lucas-</a:t>
            </a:r>
            <a:r>
              <a:rPr lang="en-US" sz="2400" b="0" dirty="0" err="1">
                <a:latin typeface="Arial" charset="0"/>
              </a:rPr>
              <a:t>Kanade</a:t>
            </a:r>
            <a:r>
              <a:rPr lang="en-US" sz="2400" b="0" dirty="0">
                <a:latin typeface="Arial" charset="0"/>
              </a:rPr>
              <a:t> equations</a:t>
            </a:r>
          </a:p>
          <a:p>
            <a:pPr marL="838200" lvl="1" indent="-381000">
              <a:spcBef>
                <a:spcPct val="20000"/>
              </a:spcBef>
              <a:buFontTx/>
              <a:buAutoNum type="arabicPeriod"/>
            </a:pPr>
            <a:r>
              <a:rPr lang="en-US" sz="2400" b="0" dirty="0">
                <a:latin typeface="Arial" charset="0"/>
              </a:rPr>
              <a:t>Warp H towards I using the estimated flow field</a:t>
            </a:r>
          </a:p>
          <a:p>
            <a:pPr marL="1257300" lvl="2" indent="-342900">
              <a:spcBef>
                <a:spcPct val="20000"/>
              </a:spcBef>
            </a:pPr>
            <a:r>
              <a:rPr lang="en-US" sz="2400" b="0" i="1" dirty="0">
                <a:latin typeface="Arial" charset="0"/>
              </a:rPr>
              <a:t>- use image warping techniques</a:t>
            </a:r>
          </a:p>
          <a:p>
            <a:pPr marL="838200" lvl="1" indent="-381000">
              <a:spcBef>
                <a:spcPct val="20000"/>
              </a:spcBef>
              <a:buFontTx/>
              <a:buAutoNum type="arabicPeriod"/>
            </a:pPr>
            <a:r>
              <a:rPr lang="en-US" sz="2400" b="0" dirty="0">
                <a:latin typeface="Arial" charset="0"/>
              </a:rPr>
              <a:t>Repeat until convergence</a:t>
            </a:r>
          </a:p>
        </p:txBody>
      </p:sp>
    </p:spTree>
    <p:extLst>
      <p:ext uri="{BB962C8B-B14F-4D97-AF65-F5344CB8AC3E}">
        <p14:creationId xmlns:p14="http://schemas.microsoft.com/office/powerpoint/2010/main" val="411240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2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-152400"/>
            <a:ext cx="7772400" cy="1143000"/>
          </a:xfrm>
        </p:spPr>
        <p:txBody>
          <a:bodyPr/>
          <a:lstStyle/>
          <a:p>
            <a:r>
              <a:rPr lang="en-US" sz="3600" dirty="0"/>
              <a:t>Optical Flow: Iterative Estimation</a:t>
            </a:r>
          </a:p>
        </p:txBody>
      </p:sp>
      <p:pic>
        <p:nvPicPr>
          <p:cNvPr id="700419" name="Picture 3" descr="gradient-constraint4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838325"/>
            <a:ext cx="58404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0420" name="Text Box 4"/>
          <p:cNvSpPr txBox="1">
            <a:spLocks noChangeArrowheads="1"/>
          </p:cNvSpPr>
          <p:nvPr/>
        </p:nvSpPr>
        <p:spPr bwMode="auto">
          <a:xfrm>
            <a:off x="7085013" y="4886325"/>
            <a:ext cx="315912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DA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spcAft>
                <a:spcPct val="10000"/>
              </a:spcAft>
              <a:buSzPct val="120000"/>
            </a:pPr>
            <a:r>
              <a:rPr lang="en-US" b="0" i="1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700421" name="Text Box 5"/>
          <p:cNvSpPr txBox="1">
            <a:spLocks noChangeArrowheads="1"/>
          </p:cNvSpPr>
          <p:nvPr/>
        </p:nvSpPr>
        <p:spPr bwMode="auto">
          <a:xfrm>
            <a:off x="4246563" y="4899025"/>
            <a:ext cx="417512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DA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spcAft>
                <a:spcPct val="10000"/>
              </a:spcAft>
              <a:buSzPct val="120000"/>
            </a:pPr>
            <a:r>
              <a:rPr lang="en-US" b="0" i="1">
                <a:solidFill>
                  <a:srgbClr val="000000"/>
                </a:solidFill>
              </a:rPr>
              <a:t>x</a:t>
            </a:r>
            <a:r>
              <a:rPr lang="en-US" b="0" baseline="-20000">
                <a:solidFill>
                  <a:srgbClr val="000000"/>
                </a:solidFill>
              </a:rPr>
              <a:t>0</a:t>
            </a:r>
          </a:p>
        </p:txBody>
      </p:sp>
      <p:pic>
        <p:nvPicPr>
          <p:cNvPr id="700422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3" y="1944688"/>
            <a:ext cx="649287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DA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00423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3" y="2008188"/>
            <a:ext cx="649287" cy="26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DA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00424" name="Oval 8"/>
          <p:cNvSpPr>
            <a:spLocks noChangeArrowheads="1"/>
          </p:cNvSpPr>
          <p:nvPr/>
        </p:nvSpPr>
        <p:spPr bwMode="auto">
          <a:xfrm>
            <a:off x="4367213" y="4076700"/>
            <a:ext cx="88900" cy="889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3DAB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00425" name="Oval 9"/>
          <p:cNvSpPr>
            <a:spLocks noChangeArrowheads="1"/>
          </p:cNvSpPr>
          <p:nvPr/>
        </p:nvSpPr>
        <p:spPr bwMode="auto">
          <a:xfrm>
            <a:off x="4367213" y="3425825"/>
            <a:ext cx="88900" cy="889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3DAB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grpSp>
        <p:nvGrpSpPr>
          <p:cNvPr id="700426" name="Group 10"/>
          <p:cNvGrpSpPr>
            <a:grpSpLocks/>
          </p:cNvGrpSpPr>
          <p:nvPr/>
        </p:nvGrpSpPr>
        <p:grpSpPr bwMode="auto">
          <a:xfrm>
            <a:off x="5726113" y="2819400"/>
            <a:ext cx="2744787" cy="820738"/>
            <a:chOff x="3655" y="1864"/>
            <a:chExt cx="1729" cy="517"/>
          </a:xfrm>
        </p:grpSpPr>
        <p:sp>
          <p:nvSpPr>
            <p:cNvPr id="700427" name="Text Box 11"/>
            <p:cNvSpPr txBox="1">
              <a:spLocks noChangeArrowheads="1"/>
            </p:cNvSpPr>
            <p:nvPr/>
          </p:nvSpPr>
          <p:spPr bwMode="auto">
            <a:xfrm>
              <a:off x="3655" y="1864"/>
              <a:ext cx="1047" cy="5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3DAB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SzPct val="120000"/>
              </a:pPr>
              <a:r>
                <a:rPr lang="en-US" sz="2000" b="0">
                  <a:solidFill>
                    <a:srgbClr val="000000"/>
                  </a:solidFill>
                  <a:latin typeface="Arial" charset="0"/>
                </a:rPr>
                <a:t>Initial guess: </a:t>
              </a:r>
            </a:p>
            <a:p>
              <a:pPr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SzPct val="120000"/>
              </a:pPr>
              <a:r>
                <a:rPr lang="en-US" sz="2000" b="0">
                  <a:solidFill>
                    <a:srgbClr val="000000"/>
                  </a:solidFill>
                  <a:latin typeface="Arial" charset="0"/>
                </a:rPr>
                <a:t>Estimate:</a:t>
              </a:r>
            </a:p>
          </p:txBody>
        </p:sp>
        <p:pic>
          <p:nvPicPr>
            <p:cNvPr id="700428" name="Picture 12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2" y="1936"/>
              <a:ext cx="512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3DAB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00429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6" y="2172"/>
              <a:ext cx="92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3DAB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700430" name="Group 14"/>
          <p:cNvGrpSpPr>
            <a:grpSpLocks/>
          </p:cNvGrpSpPr>
          <p:nvPr/>
        </p:nvGrpSpPr>
        <p:grpSpPr bwMode="auto">
          <a:xfrm>
            <a:off x="2779713" y="2705100"/>
            <a:ext cx="1473200" cy="1422400"/>
            <a:chOff x="1775" y="1704"/>
            <a:chExt cx="928" cy="896"/>
          </a:xfrm>
        </p:grpSpPr>
        <p:sp>
          <p:nvSpPr>
            <p:cNvPr id="700431" name="Line 15"/>
            <p:cNvSpPr>
              <a:spLocks noChangeShapeType="1"/>
            </p:cNvSpPr>
            <p:nvPr/>
          </p:nvSpPr>
          <p:spPr bwMode="auto">
            <a:xfrm>
              <a:off x="2296" y="2192"/>
              <a:ext cx="376" cy="40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700432" name="Text Box 16"/>
            <p:cNvSpPr txBox="1">
              <a:spLocks noChangeArrowheads="1"/>
            </p:cNvSpPr>
            <p:nvPr/>
          </p:nvSpPr>
          <p:spPr bwMode="auto">
            <a:xfrm>
              <a:off x="1775" y="1704"/>
              <a:ext cx="928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3DAB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SzPct val="120000"/>
              </a:pPr>
              <a:r>
                <a:rPr lang="en-US" sz="2000" b="0">
                  <a:solidFill>
                    <a:srgbClr val="FF0000"/>
                  </a:solidFill>
                  <a:latin typeface="Arial" charset="0"/>
                </a:rPr>
                <a:t>estimate update</a:t>
              </a:r>
            </a:p>
          </p:txBody>
        </p:sp>
        <p:pic>
          <p:nvPicPr>
            <p:cNvPr id="700433" name="Picture 17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3" y="2153"/>
              <a:ext cx="115" cy="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3DAB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700434" name="Text Box 18"/>
          <p:cNvSpPr txBox="1">
            <a:spLocks noChangeArrowheads="1"/>
          </p:cNvSpPr>
          <p:nvPr/>
        </p:nvSpPr>
        <p:spPr bwMode="auto">
          <a:xfrm>
            <a:off x="1600200" y="5562600"/>
            <a:ext cx="586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b="0">
                <a:latin typeface="Arial" charset="0"/>
              </a:rPr>
              <a:t>(using</a:t>
            </a:r>
            <a:r>
              <a:rPr lang="en-US" b="0"/>
              <a:t> </a:t>
            </a:r>
            <a:r>
              <a:rPr lang="en-US" b="0" i="1"/>
              <a:t>d</a:t>
            </a:r>
            <a:r>
              <a:rPr lang="en-US" b="0">
                <a:latin typeface="Arial" charset="0"/>
              </a:rPr>
              <a:t> for </a:t>
            </a:r>
            <a:r>
              <a:rPr lang="en-US" b="0" i="1"/>
              <a:t>displacement</a:t>
            </a:r>
            <a:r>
              <a:rPr lang="en-US" b="0">
                <a:latin typeface="Arial" charset="0"/>
              </a:rPr>
              <a:t> here instead of </a:t>
            </a:r>
            <a:r>
              <a:rPr lang="en-US" b="0" i="1"/>
              <a:t>u</a:t>
            </a:r>
            <a:r>
              <a:rPr lang="en-US">
                <a:latin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80184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-152400"/>
            <a:ext cx="7772400" cy="1143000"/>
          </a:xfrm>
        </p:spPr>
        <p:txBody>
          <a:bodyPr/>
          <a:lstStyle/>
          <a:p>
            <a:r>
              <a:rPr lang="en-US" sz="3600" dirty="0"/>
              <a:t>Optical Flow: Iterative Estimation</a:t>
            </a:r>
          </a:p>
        </p:txBody>
      </p:sp>
      <p:grpSp>
        <p:nvGrpSpPr>
          <p:cNvPr id="701443" name="Group 3"/>
          <p:cNvGrpSpPr>
            <a:grpSpLocks/>
          </p:cNvGrpSpPr>
          <p:nvPr/>
        </p:nvGrpSpPr>
        <p:grpSpPr bwMode="auto">
          <a:xfrm>
            <a:off x="1562100" y="1838325"/>
            <a:ext cx="5840413" cy="3533775"/>
            <a:chOff x="984" y="1158"/>
            <a:chExt cx="3679" cy="2226"/>
          </a:xfrm>
        </p:grpSpPr>
        <p:grpSp>
          <p:nvGrpSpPr>
            <p:cNvPr id="701444" name="Group 4"/>
            <p:cNvGrpSpPr>
              <a:grpSpLocks/>
            </p:cNvGrpSpPr>
            <p:nvPr/>
          </p:nvGrpSpPr>
          <p:grpSpPr bwMode="auto">
            <a:xfrm>
              <a:off x="984" y="1158"/>
              <a:ext cx="3679" cy="2226"/>
              <a:chOff x="984" y="1158"/>
              <a:chExt cx="3679" cy="2226"/>
            </a:xfrm>
          </p:grpSpPr>
          <p:pic>
            <p:nvPicPr>
              <p:cNvPr id="701445" name="Picture 5" descr="gradient-constraint4b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" y="1158"/>
                <a:ext cx="3679" cy="2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1446" name="Text Box 6"/>
              <p:cNvSpPr txBox="1">
                <a:spLocks noChangeArrowheads="1"/>
              </p:cNvSpPr>
              <p:nvPr/>
            </p:nvSpPr>
            <p:spPr bwMode="auto">
              <a:xfrm>
                <a:off x="4463" y="3078"/>
                <a:ext cx="199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3DAB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>
                  <a:lnSpc>
                    <a:spcPct val="105000"/>
                  </a:lnSpc>
                  <a:spcBef>
                    <a:spcPct val="20000"/>
                  </a:spcBef>
                  <a:spcAft>
                    <a:spcPct val="10000"/>
                  </a:spcAft>
                  <a:buSzPct val="120000"/>
                </a:pPr>
                <a:r>
                  <a:rPr lang="en-US" b="0" i="1">
                    <a:solidFill>
                      <a:srgbClr val="000000"/>
                    </a:solidFill>
                  </a:rPr>
                  <a:t>x</a:t>
                </a:r>
              </a:p>
            </p:txBody>
          </p:sp>
          <p:sp>
            <p:nvSpPr>
              <p:cNvPr id="701447" name="Text Box 7"/>
              <p:cNvSpPr txBox="1">
                <a:spLocks noChangeArrowheads="1"/>
              </p:cNvSpPr>
              <p:nvPr/>
            </p:nvSpPr>
            <p:spPr bwMode="auto">
              <a:xfrm>
                <a:off x="2675" y="3086"/>
                <a:ext cx="263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3DAB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>
                  <a:lnSpc>
                    <a:spcPct val="105000"/>
                  </a:lnSpc>
                  <a:spcBef>
                    <a:spcPct val="20000"/>
                  </a:spcBef>
                  <a:spcAft>
                    <a:spcPct val="10000"/>
                  </a:spcAft>
                  <a:buSzPct val="120000"/>
                </a:pPr>
                <a:r>
                  <a:rPr lang="en-US" b="0" i="1">
                    <a:solidFill>
                      <a:srgbClr val="000000"/>
                    </a:solidFill>
                  </a:rPr>
                  <a:t>x</a:t>
                </a:r>
                <a:r>
                  <a:rPr lang="en-US" b="0" baseline="-20000">
                    <a:solidFill>
                      <a:srgbClr val="000000"/>
                    </a:solidFill>
                  </a:rPr>
                  <a:t>0</a:t>
                </a:r>
              </a:p>
            </p:txBody>
          </p:sp>
          <p:pic>
            <p:nvPicPr>
              <p:cNvPr id="701448" name="Picture 8" descr="txp_fig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1" y="1265"/>
                <a:ext cx="409" cy="1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3DAB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701449" name="Oval 9"/>
            <p:cNvSpPr>
              <a:spLocks noChangeArrowheads="1"/>
            </p:cNvSpPr>
            <p:nvPr/>
          </p:nvSpPr>
          <p:spPr bwMode="auto">
            <a:xfrm>
              <a:off x="2751" y="2568"/>
              <a:ext cx="56" cy="5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rgbClr val="3DAB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701450" name="Oval 10"/>
            <p:cNvSpPr>
              <a:spLocks noChangeArrowheads="1"/>
            </p:cNvSpPr>
            <p:nvPr/>
          </p:nvSpPr>
          <p:spPr bwMode="auto">
            <a:xfrm>
              <a:off x="2751" y="2438"/>
              <a:ext cx="56" cy="5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rgbClr val="3DAB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</p:grpSp>
      <p:grpSp>
        <p:nvGrpSpPr>
          <p:cNvPr id="701451" name="Group 11"/>
          <p:cNvGrpSpPr>
            <a:grpSpLocks/>
          </p:cNvGrpSpPr>
          <p:nvPr/>
        </p:nvGrpSpPr>
        <p:grpSpPr bwMode="auto">
          <a:xfrm>
            <a:off x="2817813" y="2705100"/>
            <a:ext cx="1473200" cy="1422400"/>
            <a:chOff x="1775" y="1704"/>
            <a:chExt cx="928" cy="896"/>
          </a:xfrm>
        </p:grpSpPr>
        <p:sp>
          <p:nvSpPr>
            <p:cNvPr id="701452" name="Line 12"/>
            <p:cNvSpPr>
              <a:spLocks noChangeShapeType="1"/>
            </p:cNvSpPr>
            <p:nvPr/>
          </p:nvSpPr>
          <p:spPr bwMode="auto">
            <a:xfrm>
              <a:off x="2296" y="2192"/>
              <a:ext cx="376" cy="40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701453" name="Text Box 13"/>
            <p:cNvSpPr txBox="1">
              <a:spLocks noChangeArrowheads="1"/>
            </p:cNvSpPr>
            <p:nvPr/>
          </p:nvSpPr>
          <p:spPr bwMode="auto">
            <a:xfrm>
              <a:off x="1775" y="1704"/>
              <a:ext cx="928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3DAB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SzPct val="120000"/>
              </a:pPr>
              <a:r>
                <a:rPr lang="en-US" sz="2000" b="0">
                  <a:solidFill>
                    <a:srgbClr val="FF0000"/>
                  </a:solidFill>
                  <a:latin typeface="Arial" charset="0"/>
                </a:rPr>
                <a:t>estimate update</a:t>
              </a:r>
            </a:p>
          </p:txBody>
        </p:sp>
        <p:pic>
          <p:nvPicPr>
            <p:cNvPr id="701454" name="Picture 14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3" y="2153"/>
              <a:ext cx="115" cy="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3DAB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701455" name="Group 15"/>
          <p:cNvGrpSpPr>
            <a:grpSpLocks/>
          </p:cNvGrpSpPr>
          <p:nvPr/>
        </p:nvGrpSpPr>
        <p:grpSpPr bwMode="auto">
          <a:xfrm>
            <a:off x="5726113" y="2819400"/>
            <a:ext cx="2744787" cy="820738"/>
            <a:chOff x="3655" y="1776"/>
            <a:chExt cx="1729" cy="517"/>
          </a:xfrm>
        </p:grpSpPr>
        <p:sp>
          <p:nvSpPr>
            <p:cNvPr id="701456" name="Text Box 16"/>
            <p:cNvSpPr txBox="1">
              <a:spLocks noChangeArrowheads="1"/>
            </p:cNvSpPr>
            <p:nvPr/>
          </p:nvSpPr>
          <p:spPr bwMode="auto">
            <a:xfrm>
              <a:off x="3655" y="1776"/>
              <a:ext cx="1047" cy="5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3DAB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SzPct val="120000"/>
              </a:pPr>
              <a:r>
                <a:rPr lang="en-US" sz="2000" b="0">
                  <a:solidFill>
                    <a:srgbClr val="000000"/>
                  </a:solidFill>
                  <a:latin typeface="Arial" charset="0"/>
                </a:rPr>
                <a:t>Initial guess: </a:t>
              </a:r>
            </a:p>
            <a:p>
              <a:pPr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SzPct val="120000"/>
              </a:pPr>
              <a:r>
                <a:rPr lang="en-US" sz="2000" b="0">
                  <a:solidFill>
                    <a:srgbClr val="000000"/>
                  </a:solidFill>
                  <a:latin typeface="Arial" charset="0"/>
                </a:rPr>
                <a:t>Estimate:</a:t>
              </a:r>
            </a:p>
          </p:txBody>
        </p:sp>
        <p:pic>
          <p:nvPicPr>
            <p:cNvPr id="701457" name="Picture 17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4" y="1852"/>
              <a:ext cx="152" cy="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3DAB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01458" name="Picture 18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6" y="2084"/>
              <a:ext cx="928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3DAB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701459" name="Picture 1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75" y="1939925"/>
            <a:ext cx="128587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DA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50731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-152400"/>
            <a:ext cx="7772400" cy="1143000"/>
          </a:xfrm>
        </p:spPr>
        <p:txBody>
          <a:bodyPr/>
          <a:lstStyle/>
          <a:p>
            <a:r>
              <a:rPr lang="en-US" sz="3600" dirty="0"/>
              <a:t>Optical Flow: Iterative Estimation</a:t>
            </a:r>
          </a:p>
        </p:txBody>
      </p:sp>
      <p:grpSp>
        <p:nvGrpSpPr>
          <p:cNvPr id="702467" name="Group 3"/>
          <p:cNvGrpSpPr>
            <a:grpSpLocks/>
          </p:cNvGrpSpPr>
          <p:nvPr/>
        </p:nvGrpSpPr>
        <p:grpSpPr bwMode="auto">
          <a:xfrm>
            <a:off x="1562100" y="1838325"/>
            <a:ext cx="5840413" cy="3533775"/>
            <a:chOff x="984" y="1158"/>
            <a:chExt cx="3679" cy="2226"/>
          </a:xfrm>
        </p:grpSpPr>
        <p:grpSp>
          <p:nvGrpSpPr>
            <p:cNvPr id="702468" name="Group 4"/>
            <p:cNvGrpSpPr>
              <a:grpSpLocks/>
            </p:cNvGrpSpPr>
            <p:nvPr/>
          </p:nvGrpSpPr>
          <p:grpSpPr bwMode="auto">
            <a:xfrm>
              <a:off x="984" y="1158"/>
              <a:ext cx="3679" cy="2226"/>
              <a:chOff x="984" y="1158"/>
              <a:chExt cx="3679" cy="2226"/>
            </a:xfrm>
          </p:grpSpPr>
          <p:pic>
            <p:nvPicPr>
              <p:cNvPr id="702469" name="Picture 5" descr="gradient-constraint4c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" y="1158"/>
                <a:ext cx="3679" cy="2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2470" name="Text Box 6"/>
              <p:cNvSpPr txBox="1">
                <a:spLocks noChangeArrowheads="1"/>
              </p:cNvSpPr>
              <p:nvPr/>
            </p:nvSpPr>
            <p:spPr bwMode="auto">
              <a:xfrm>
                <a:off x="4463" y="3078"/>
                <a:ext cx="199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3DAB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>
                  <a:lnSpc>
                    <a:spcPct val="105000"/>
                  </a:lnSpc>
                  <a:spcBef>
                    <a:spcPct val="20000"/>
                  </a:spcBef>
                  <a:spcAft>
                    <a:spcPct val="10000"/>
                  </a:spcAft>
                  <a:buSzPct val="120000"/>
                </a:pPr>
                <a:r>
                  <a:rPr lang="en-US" b="0" i="1">
                    <a:solidFill>
                      <a:srgbClr val="000000"/>
                    </a:solidFill>
                  </a:rPr>
                  <a:t>x</a:t>
                </a:r>
              </a:p>
            </p:txBody>
          </p:sp>
          <p:sp>
            <p:nvSpPr>
              <p:cNvPr id="702471" name="Text Box 7"/>
              <p:cNvSpPr txBox="1">
                <a:spLocks noChangeArrowheads="1"/>
              </p:cNvSpPr>
              <p:nvPr/>
            </p:nvSpPr>
            <p:spPr bwMode="auto">
              <a:xfrm>
                <a:off x="2675" y="3086"/>
                <a:ext cx="263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3DAB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>
                  <a:lnSpc>
                    <a:spcPct val="105000"/>
                  </a:lnSpc>
                  <a:spcBef>
                    <a:spcPct val="20000"/>
                  </a:spcBef>
                  <a:spcAft>
                    <a:spcPct val="10000"/>
                  </a:spcAft>
                  <a:buSzPct val="120000"/>
                </a:pPr>
                <a:r>
                  <a:rPr lang="en-US" b="0" i="1">
                    <a:solidFill>
                      <a:srgbClr val="000000"/>
                    </a:solidFill>
                  </a:rPr>
                  <a:t>x</a:t>
                </a:r>
                <a:r>
                  <a:rPr lang="en-US" b="0" baseline="-20000">
                    <a:solidFill>
                      <a:srgbClr val="000000"/>
                    </a:solidFill>
                  </a:rPr>
                  <a:t>0</a:t>
                </a:r>
              </a:p>
            </p:txBody>
          </p:sp>
          <p:pic>
            <p:nvPicPr>
              <p:cNvPr id="702472" name="Picture 8" descr="txp_fig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1" y="1265"/>
                <a:ext cx="409" cy="1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3DAB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702473" name="Oval 9"/>
            <p:cNvSpPr>
              <a:spLocks noChangeArrowheads="1"/>
            </p:cNvSpPr>
            <p:nvPr/>
          </p:nvSpPr>
          <p:spPr bwMode="auto">
            <a:xfrm>
              <a:off x="2751" y="2568"/>
              <a:ext cx="56" cy="5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rgbClr val="3DAB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702474" name="Oval 10"/>
            <p:cNvSpPr>
              <a:spLocks noChangeArrowheads="1"/>
            </p:cNvSpPr>
            <p:nvPr/>
          </p:nvSpPr>
          <p:spPr bwMode="auto">
            <a:xfrm>
              <a:off x="2751" y="2548"/>
              <a:ext cx="56" cy="5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rgbClr val="3DAB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</p:grpSp>
      <p:pic>
        <p:nvPicPr>
          <p:cNvPr id="70247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75" y="1939925"/>
            <a:ext cx="1285875" cy="26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DA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702476" name="Group 12"/>
          <p:cNvGrpSpPr>
            <a:grpSpLocks/>
          </p:cNvGrpSpPr>
          <p:nvPr/>
        </p:nvGrpSpPr>
        <p:grpSpPr bwMode="auto">
          <a:xfrm>
            <a:off x="5726113" y="2819400"/>
            <a:ext cx="2744787" cy="820738"/>
            <a:chOff x="3655" y="1776"/>
            <a:chExt cx="1729" cy="517"/>
          </a:xfrm>
        </p:grpSpPr>
        <p:grpSp>
          <p:nvGrpSpPr>
            <p:cNvPr id="702477" name="Group 13"/>
            <p:cNvGrpSpPr>
              <a:grpSpLocks/>
            </p:cNvGrpSpPr>
            <p:nvPr/>
          </p:nvGrpSpPr>
          <p:grpSpPr bwMode="auto">
            <a:xfrm>
              <a:off x="3655" y="1776"/>
              <a:ext cx="1729" cy="517"/>
              <a:chOff x="3655" y="1776"/>
              <a:chExt cx="1729" cy="517"/>
            </a:xfrm>
          </p:grpSpPr>
          <p:sp>
            <p:nvSpPr>
              <p:cNvPr id="702478" name="Text Box 14"/>
              <p:cNvSpPr txBox="1">
                <a:spLocks noChangeArrowheads="1"/>
              </p:cNvSpPr>
              <p:nvPr/>
            </p:nvSpPr>
            <p:spPr bwMode="auto">
              <a:xfrm>
                <a:off x="3655" y="1776"/>
                <a:ext cx="1047" cy="5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3DAB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>
                  <a:lnSpc>
                    <a:spcPct val="105000"/>
                  </a:lnSpc>
                  <a:spcBef>
                    <a:spcPct val="20000"/>
                  </a:spcBef>
                  <a:spcAft>
                    <a:spcPct val="10000"/>
                  </a:spcAft>
                  <a:buSzPct val="120000"/>
                </a:pPr>
                <a:r>
                  <a:rPr lang="en-US" sz="2000" b="0">
                    <a:solidFill>
                      <a:srgbClr val="000000"/>
                    </a:solidFill>
                    <a:latin typeface="Arial" charset="0"/>
                  </a:rPr>
                  <a:t>Initial guess: </a:t>
                </a:r>
              </a:p>
              <a:p>
                <a:pPr>
                  <a:lnSpc>
                    <a:spcPct val="105000"/>
                  </a:lnSpc>
                  <a:spcBef>
                    <a:spcPct val="20000"/>
                  </a:spcBef>
                  <a:spcAft>
                    <a:spcPct val="10000"/>
                  </a:spcAft>
                  <a:buSzPct val="120000"/>
                </a:pPr>
                <a:r>
                  <a:rPr lang="en-US" sz="2000" b="0">
                    <a:solidFill>
                      <a:srgbClr val="000000"/>
                    </a:solidFill>
                    <a:latin typeface="Arial" charset="0"/>
                  </a:rPr>
                  <a:t>Estimate:</a:t>
                </a:r>
              </a:p>
            </p:txBody>
          </p:sp>
          <p:pic>
            <p:nvPicPr>
              <p:cNvPr id="702479" name="Picture 15" descr="txp_fig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6" y="1848"/>
                <a:ext cx="160" cy="1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3DAB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702480" name="Picture 16" descr="txp_fig"/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6" y="2080"/>
                <a:ext cx="928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3DAB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702481" name="Text Box 17"/>
            <p:cNvSpPr txBox="1">
              <a:spLocks noChangeArrowheads="1"/>
            </p:cNvSpPr>
            <p:nvPr/>
          </p:nvSpPr>
          <p:spPr bwMode="auto">
            <a:xfrm>
              <a:off x="3655" y="1776"/>
              <a:ext cx="1047" cy="5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3DAB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SzPct val="120000"/>
              </a:pPr>
              <a:r>
                <a:rPr lang="en-US" sz="2000" b="0">
                  <a:solidFill>
                    <a:srgbClr val="000000"/>
                  </a:solidFill>
                  <a:latin typeface="Arial" charset="0"/>
                </a:rPr>
                <a:t>Initial guess: </a:t>
              </a:r>
            </a:p>
            <a:p>
              <a:pPr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SzPct val="120000"/>
              </a:pPr>
              <a:r>
                <a:rPr lang="en-US" sz="2000" b="0">
                  <a:solidFill>
                    <a:srgbClr val="000000"/>
                  </a:solidFill>
                  <a:latin typeface="Arial" charset="0"/>
                </a:rPr>
                <a:t>Estimate:</a:t>
              </a:r>
            </a:p>
          </p:txBody>
        </p:sp>
        <p:pic>
          <p:nvPicPr>
            <p:cNvPr id="702482" name="Picture 18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6" y="1848"/>
              <a:ext cx="160" cy="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3DAB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02483" name="Picture 19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6" y="2080"/>
              <a:ext cx="92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3DAB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702484" name="Group 20"/>
          <p:cNvGrpSpPr>
            <a:grpSpLocks/>
          </p:cNvGrpSpPr>
          <p:nvPr/>
        </p:nvGrpSpPr>
        <p:grpSpPr bwMode="auto">
          <a:xfrm>
            <a:off x="2995613" y="2705100"/>
            <a:ext cx="1473200" cy="1422400"/>
            <a:chOff x="1775" y="1704"/>
            <a:chExt cx="928" cy="896"/>
          </a:xfrm>
        </p:grpSpPr>
        <p:sp>
          <p:nvSpPr>
            <p:cNvPr id="702485" name="Line 21"/>
            <p:cNvSpPr>
              <a:spLocks noChangeShapeType="1"/>
            </p:cNvSpPr>
            <p:nvPr/>
          </p:nvSpPr>
          <p:spPr bwMode="auto">
            <a:xfrm>
              <a:off x="2296" y="2192"/>
              <a:ext cx="376" cy="40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702486" name="Text Box 22"/>
            <p:cNvSpPr txBox="1">
              <a:spLocks noChangeArrowheads="1"/>
            </p:cNvSpPr>
            <p:nvPr/>
          </p:nvSpPr>
          <p:spPr bwMode="auto">
            <a:xfrm>
              <a:off x="1775" y="1704"/>
              <a:ext cx="928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3DAB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SzPct val="120000"/>
              </a:pPr>
              <a:r>
                <a:rPr lang="en-US" sz="2000" b="0">
                  <a:solidFill>
                    <a:srgbClr val="FF0000"/>
                  </a:solidFill>
                  <a:latin typeface="Arial" charset="0"/>
                </a:rPr>
                <a:t>estimate update</a:t>
              </a:r>
            </a:p>
          </p:txBody>
        </p:sp>
        <p:pic>
          <p:nvPicPr>
            <p:cNvPr id="702487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3" y="2153"/>
              <a:ext cx="115" cy="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3DAB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50766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dirty="0"/>
              <a:t>Uses of motion</a:t>
            </a:r>
          </a:p>
        </p:txBody>
      </p:sp>
      <p:sp>
        <p:nvSpPr>
          <p:cNvPr id="1700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8486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Estimating 3D structure</a:t>
            </a:r>
          </a:p>
          <a:p>
            <a:pPr>
              <a:buFontTx/>
              <a:buChar char="•"/>
            </a:pPr>
            <a:r>
              <a:rPr lang="en-US" dirty="0"/>
              <a:t>Segmenting objects based on motion cues</a:t>
            </a:r>
          </a:p>
          <a:p>
            <a:pPr>
              <a:buFontTx/>
              <a:buChar char="•"/>
            </a:pPr>
            <a:r>
              <a:rPr lang="en-US" dirty="0"/>
              <a:t>Learning dynamical models</a:t>
            </a:r>
          </a:p>
          <a:p>
            <a:pPr>
              <a:buFontTx/>
              <a:buChar char="•"/>
            </a:pPr>
            <a:r>
              <a:rPr lang="en-US" dirty="0"/>
              <a:t>Recognizing events and activities</a:t>
            </a:r>
          </a:p>
          <a:p>
            <a:pPr>
              <a:buFontTx/>
              <a:buChar char="•"/>
            </a:pPr>
            <a:r>
              <a:rPr lang="en-US" dirty="0"/>
              <a:t>Improving video quality (motion stabilization)</a:t>
            </a:r>
          </a:p>
        </p:txBody>
      </p:sp>
    </p:spTree>
    <p:extLst>
      <p:ext uri="{BB962C8B-B14F-4D97-AF65-F5344CB8AC3E}">
        <p14:creationId xmlns:p14="http://schemas.microsoft.com/office/powerpoint/2010/main" val="4012362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086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-152400"/>
            <a:ext cx="7772400" cy="1143000"/>
          </a:xfrm>
        </p:spPr>
        <p:txBody>
          <a:bodyPr/>
          <a:lstStyle/>
          <a:p>
            <a:r>
              <a:rPr lang="en-US" sz="3600" dirty="0"/>
              <a:t>Optical Flow: Iterative Estimation</a:t>
            </a:r>
          </a:p>
        </p:txBody>
      </p:sp>
      <p:pic>
        <p:nvPicPr>
          <p:cNvPr id="703491" name="Picture 3" descr="gradient-constraint4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838325"/>
            <a:ext cx="58404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3492" name="Text Box 4"/>
          <p:cNvSpPr txBox="1">
            <a:spLocks noChangeArrowheads="1"/>
          </p:cNvSpPr>
          <p:nvPr/>
        </p:nvSpPr>
        <p:spPr bwMode="auto">
          <a:xfrm>
            <a:off x="7085013" y="4886325"/>
            <a:ext cx="315912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DA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spcAft>
                <a:spcPct val="10000"/>
              </a:spcAft>
              <a:buSzPct val="120000"/>
            </a:pPr>
            <a:r>
              <a:rPr lang="en-US" b="0" i="1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703493" name="Text Box 5"/>
          <p:cNvSpPr txBox="1">
            <a:spLocks noChangeArrowheads="1"/>
          </p:cNvSpPr>
          <p:nvPr/>
        </p:nvSpPr>
        <p:spPr bwMode="auto">
          <a:xfrm>
            <a:off x="4246563" y="4899025"/>
            <a:ext cx="417512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DA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spcAft>
                <a:spcPct val="10000"/>
              </a:spcAft>
              <a:buSzPct val="120000"/>
            </a:pPr>
            <a:r>
              <a:rPr lang="en-US" b="0" i="1">
                <a:solidFill>
                  <a:srgbClr val="000000"/>
                </a:solidFill>
              </a:rPr>
              <a:t>x</a:t>
            </a:r>
            <a:r>
              <a:rPr lang="en-US" b="0" baseline="-2000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703494" name="Oval 6"/>
          <p:cNvSpPr>
            <a:spLocks noChangeArrowheads="1"/>
          </p:cNvSpPr>
          <p:nvPr/>
        </p:nvSpPr>
        <p:spPr bwMode="auto">
          <a:xfrm>
            <a:off x="4367213" y="4076700"/>
            <a:ext cx="88900" cy="889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3DAB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pic>
        <p:nvPicPr>
          <p:cNvPr id="703495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1909763"/>
            <a:ext cx="2346325" cy="27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DA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76360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-152400"/>
            <a:ext cx="7772400" cy="1143000"/>
          </a:xfrm>
        </p:spPr>
        <p:txBody>
          <a:bodyPr/>
          <a:lstStyle/>
          <a:p>
            <a:r>
              <a:rPr lang="en-US" sz="3600" dirty="0"/>
              <a:t>Optical Flow: Iterative Estimation</a:t>
            </a:r>
          </a:p>
        </p:txBody>
      </p:sp>
      <p:sp>
        <p:nvSpPr>
          <p:cNvPr id="70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Some Implementation Issues: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Warping is not easy (ensure that errors in warping are smaller than the estimate refinement)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Warp one image, take derivatives of the other so you don</a:t>
            </a:r>
            <a:r>
              <a:rPr lang="ja-JP" altLang="en-US" dirty="0">
                <a:solidFill>
                  <a:srgbClr val="000000"/>
                </a:solidFill>
                <a:latin typeface="Arial"/>
              </a:rPr>
              <a:t>’</a:t>
            </a:r>
            <a:r>
              <a:rPr lang="en-US" dirty="0">
                <a:solidFill>
                  <a:srgbClr val="000000"/>
                </a:solidFill>
              </a:rPr>
              <a:t>t need to re-compute the gradient after each iteration.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Often useful to low-pass filter the images before motion estimation (for better derivative estimation, and linear approximations to image intensity)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055836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098" name="Picture 1026" descr="garden_0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600"/>
            <a:ext cx="6032500" cy="411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6099" name="Rectangle 1027"/>
          <p:cNvSpPr>
            <a:spLocks noGrp="1" noChangeArrowheads="1"/>
          </p:cNvSpPr>
          <p:nvPr>
            <p:ph type="title"/>
          </p:nvPr>
        </p:nvSpPr>
        <p:spPr>
          <a:xfrm>
            <a:off x="1600200" y="-152400"/>
            <a:ext cx="7772400" cy="1143000"/>
          </a:xfrm>
        </p:spPr>
        <p:txBody>
          <a:bodyPr/>
          <a:lstStyle/>
          <a:p>
            <a:r>
              <a:rPr lang="en-US" sz="3600" dirty="0"/>
              <a:t>Revisiting the small motion assumption</a:t>
            </a:r>
          </a:p>
        </p:txBody>
      </p:sp>
      <p:sp>
        <p:nvSpPr>
          <p:cNvPr id="516100" name="Rectangle 1028"/>
          <p:cNvSpPr>
            <a:spLocks noGrp="1" noChangeArrowheads="1"/>
          </p:cNvSpPr>
          <p:nvPr>
            <p:ph type="body" idx="1"/>
          </p:nvPr>
        </p:nvSpPr>
        <p:spPr>
          <a:xfrm>
            <a:off x="685800" y="5181600"/>
            <a:ext cx="8229600" cy="1220787"/>
          </a:xfrm>
        </p:spPr>
        <p:txBody>
          <a:bodyPr/>
          <a:lstStyle/>
          <a:p>
            <a:r>
              <a:rPr lang="en-US" sz="2000" dirty="0"/>
              <a:t>Is this motion small enough?</a:t>
            </a:r>
          </a:p>
          <a:p>
            <a:pPr lvl="1"/>
            <a:r>
              <a:rPr lang="en-US" sz="1800" dirty="0"/>
              <a:t>Probably not—it</a:t>
            </a:r>
            <a:r>
              <a:rPr lang="ja-JP" altLang="en-US" sz="1800" dirty="0">
                <a:latin typeface="Arial"/>
              </a:rPr>
              <a:t>’</a:t>
            </a:r>
            <a:r>
              <a:rPr lang="en-US" sz="1800" dirty="0"/>
              <a:t>s much larger than one pixel (2</a:t>
            </a:r>
            <a:r>
              <a:rPr lang="en-US" sz="1800" baseline="30000" dirty="0"/>
              <a:t>nd</a:t>
            </a:r>
            <a:r>
              <a:rPr lang="en-US" sz="1800" dirty="0"/>
              <a:t> order terms dominate)</a:t>
            </a:r>
          </a:p>
          <a:p>
            <a:pPr lvl="1"/>
            <a:r>
              <a:rPr lang="en-US" sz="1800" dirty="0"/>
              <a:t>How might we solve this problem?</a:t>
            </a:r>
          </a:p>
        </p:txBody>
      </p:sp>
    </p:spTree>
    <p:extLst>
      <p:ext uri="{BB962C8B-B14F-4D97-AF65-F5344CB8AC3E}">
        <p14:creationId xmlns:p14="http://schemas.microsoft.com/office/powerpoint/2010/main" val="2690068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6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6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6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100" grpId="0" build="p" bldLvl="2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538" name="Picture 2" descr="aliasing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50" y="3116263"/>
            <a:ext cx="3227388" cy="181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5539" name="Rectangle 3"/>
          <p:cNvSpPr>
            <a:spLocks noGrp="1" noChangeArrowheads="1"/>
          </p:cNvSpPr>
          <p:nvPr>
            <p:ph type="title"/>
          </p:nvPr>
        </p:nvSpPr>
        <p:spPr>
          <a:xfrm>
            <a:off x="1447800" y="-152400"/>
            <a:ext cx="7772400" cy="1143000"/>
          </a:xfrm>
        </p:spPr>
        <p:txBody>
          <a:bodyPr/>
          <a:lstStyle/>
          <a:p>
            <a:r>
              <a:rPr lang="en-US" dirty="0"/>
              <a:t>Optical Flow: Aliasing</a:t>
            </a:r>
          </a:p>
        </p:txBody>
      </p:sp>
      <p:sp>
        <p:nvSpPr>
          <p:cNvPr id="705540" name="Text Box 4"/>
          <p:cNvSpPr txBox="1">
            <a:spLocks noChangeArrowheads="1"/>
          </p:cNvSpPr>
          <p:nvPr/>
        </p:nvSpPr>
        <p:spPr bwMode="auto">
          <a:xfrm>
            <a:off x="811213" y="1647825"/>
            <a:ext cx="7445375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DA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spcAft>
                <a:spcPct val="10000"/>
              </a:spcAft>
              <a:buSzPct val="120000"/>
            </a:pPr>
            <a:r>
              <a:rPr lang="en-US" sz="2000" b="0">
                <a:solidFill>
                  <a:srgbClr val="000000"/>
                </a:solidFill>
                <a:latin typeface="Arial" charset="0"/>
              </a:rPr>
              <a:t>Temporal aliasing causes ambiguities in optical flow because images can have many pixels with the same intensity.</a:t>
            </a:r>
          </a:p>
          <a:p>
            <a:pPr>
              <a:lnSpc>
                <a:spcPct val="105000"/>
              </a:lnSpc>
              <a:spcBef>
                <a:spcPct val="20000"/>
              </a:spcBef>
              <a:spcAft>
                <a:spcPct val="10000"/>
              </a:spcAft>
              <a:buSzPct val="120000"/>
            </a:pPr>
            <a:r>
              <a:rPr lang="en-US" sz="2000" b="0">
                <a:solidFill>
                  <a:srgbClr val="000000"/>
                </a:solidFill>
                <a:latin typeface="Arial" charset="0"/>
              </a:rPr>
              <a:t>I.e., how do we know which </a:t>
            </a:r>
            <a:r>
              <a:rPr lang="ja-JP" altLang="en-US" sz="2000" b="0">
                <a:solidFill>
                  <a:srgbClr val="000000"/>
                </a:solidFill>
                <a:latin typeface="Arial"/>
              </a:rPr>
              <a:t>‘</a:t>
            </a:r>
            <a:r>
              <a:rPr lang="en-US" sz="2000" b="0">
                <a:solidFill>
                  <a:srgbClr val="000000"/>
                </a:solidFill>
                <a:latin typeface="Arial" charset="0"/>
              </a:rPr>
              <a:t>correspondence</a:t>
            </a:r>
            <a:r>
              <a:rPr lang="ja-JP" altLang="en-US" sz="2000" b="0">
                <a:solidFill>
                  <a:srgbClr val="000000"/>
                </a:solidFill>
                <a:latin typeface="Arial"/>
              </a:rPr>
              <a:t>’</a:t>
            </a:r>
            <a:r>
              <a:rPr lang="en-US" sz="2000" b="0">
                <a:solidFill>
                  <a:srgbClr val="000000"/>
                </a:solidFill>
                <a:latin typeface="Arial" charset="0"/>
              </a:rPr>
              <a:t> is correct? </a:t>
            </a:r>
          </a:p>
        </p:txBody>
      </p:sp>
      <p:pic>
        <p:nvPicPr>
          <p:cNvPr id="705541" name="Picture 5" descr="aliasing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3122613"/>
            <a:ext cx="3208338" cy="180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5542" name="Text Box 6"/>
          <p:cNvSpPr txBox="1">
            <a:spLocks noChangeArrowheads="1"/>
          </p:cNvSpPr>
          <p:nvPr/>
        </p:nvSpPr>
        <p:spPr bwMode="auto">
          <a:xfrm>
            <a:off x="1231900" y="4943475"/>
            <a:ext cx="2833688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DA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lnSpc>
                <a:spcPct val="105000"/>
              </a:lnSpc>
              <a:spcBef>
                <a:spcPct val="20000"/>
              </a:spcBef>
              <a:spcAft>
                <a:spcPct val="10000"/>
              </a:spcAft>
              <a:buSzPct val="120000"/>
            </a:pPr>
            <a:r>
              <a:rPr lang="en-US" sz="1800" b="0" i="1">
                <a:solidFill>
                  <a:srgbClr val="000000"/>
                </a:solidFill>
                <a:latin typeface="Arial" charset="0"/>
              </a:rPr>
              <a:t>nearest match is correct (no aliasing)</a:t>
            </a:r>
          </a:p>
        </p:txBody>
      </p:sp>
      <p:sp>
        <p:nvSpPr>
          <p:cNvPr id="705543" name="Text Box 7"/>
          <p:cNvSpPr txBox="1">
            <a:spLocks noChangeArrowheads="1"/>
          </p:cNvSpPr>
          <p:nvPr/>
        </p:nvSpPr>
        <p:spPr bwMode="auto">
          <a:xfrm>
            <a:off x="4940300" y="4943475"/>
            <a:ext cx="2833688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DA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lnSpc>
                <a:spcPct val="105000"/>
              </a:lnSpc>
              <a:spcBef>
                <a:spcPct val="20000"/>
              </a:spcBef>
              <a:spcAft>
                <a:spcPct val="10000"/>
              </a:spcAft>
              <a:buSzPct val="120000"/>
            </a:pPr>
            <a:r>
              <a:rPr lang="en-US" sz="1800" b="0" i="1">
                <a:solidFill>
                  <a:srgbClr val="000000"/>
                </a:solidFill>
                <a:latin typeface="Arial" charset="0"/>
              </a:rPr>
              <a:t>nearest match is incorrect (aliasing)</a:t>
            </a:r>
          </a:p>
        </p:txBody>
      </p:sp>
      <p:sp>
        <p:nvSpPr>
          <p:cNvPr id="705544" name="Text Box 8"/>
          <p:cNvSpPr txBox="1">
            <a:spLocks noChangeArrowheads="1"/>
          </p:cNvSpPr>
          <p:nvPr/>
        </p:nvSpPr>
        <p:spPr bwMode="auto">
          <a:xfrm>
            <a:off x="811213" y="5638800"/>
            <a:ext cx="5583237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DA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spcAft>
                <a:spcPct val="10000"/>
              </a:spcAft>
              <a:buSzPct val="120000"/>
            </a:pPr>
            <a:r>
              <a:rPr lang="en-US" sz="2000" b="0">
                <a:solidFill>
                  <a:srgbClr val="000000"/>
                </a:solidFill>
                <a:latin typeface="Arial" charset="0"/>
              </a:rPr>
              <a:t>To overcome aliasing: </a:t>
            </a:r>
            <a:r>
              <a:rPr lang="en-US" sz="2000" b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coarse-to-fine estimation</a:t>
            </a:r>
            <a:r>
              <a:rPr lang="en-US" sz="2000" b="0">
                <a:solidFill>
                  <a:srgbClr val="000000"/>
                </a:solidFill>
                <a:latin typeface="Arial" charset="0"/>
              </a:rPr>
              <a:t>.</a:t>
            </a:r>
          </a:p>
        </p:txBody>
      </p:sp>
      <p:sp>
        <p:nvSpPr>
          <p:cNvPr id="705545" name="Oval 9"/>
          <p:cNvSpPr>
            <a:spLocks noChangeAspect="1" noChangeArrowheads="1"/>
          </p:cNvSpPr>
          <p:nvPr/>
        </p:nvSpPr>
        <p:spPr bwMode="auto">
          <a:xfrm>
            <a:off x="1809750" y="4079875"/>
            <a:ext cx="55563" cy="555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05546" name="Oval 10"/>
          <p:cNvSpPr>
            <a:spLocks noChangeAspect="1" noChangeArrowheads="1"/>
          </p:cNvSpPr>
          <p:nvPr/>
        </p:nvSpPr>
        <p:spPr bwMode="auto">
          <a:xfrm>
            <a:off x="1892300" y="4079875"/>
            <a:ext cx="55563" cy="555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 algn="ctr">
              <a:lnSpc>
                <a:spcPct val="105000"/>
              </a:lnSpc>
              <a:spcBef>
                <a:spcPct val="20000"/>
              </a:spcBef>
              <a:spcAft>
                <a:spcPct val="10000"/>
              </a:spcAft>
              <a:buSzPct val="120000"/>
              <a:buFontTx/>
              <a:buChar char="•"/>
            </a:pPr>
            <a:endParaRPr lang="en-US" sz="2000" b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705547" name="Oval 11"/>
          <p:cNvSpPr>
            <a:spLocks noChangeAspect="1" noChangeArrowheads="1"/>
          </p:cNvSpPr>
          <p:nvPr/>
        </p:nvSpPr>
        <p:spPr bwMode="auto">
          <a:xfrm>
            <a:off x="5326063" y="4079875"/>
            <a:ext cx="55562" cy="5556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705548" name="Oval 12"/>
          <p:cNvSpPr>
            <a:spLocks noChangeAspect="1" noChangeArrowheads="1"/>
          </p:cNvSpPr>
          <p:nvPr/>
        </p:nvSpPr>
        <p:spPr bwMode="auto">
          <a:xfrm>
            <a:off x="5453063" y="4079875"/>
            <a:ext cx="55562" cy="555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endParaRPr lang="en-US"/>
          </a:p>
        </p:txBody>
      </p:sp>
      <p:grpSp>
        <p:nvGrpSpPr>
          <p:cNvPr id="705549" name="Group 13"/>
          <p:cNvGrpSpPr>
            <a:grpSpLocks/>
          </p:cNvGrpSpPr>
          <p:nvPr/>
        </p:nvGrpSpPr>
        <p:grpSpPr bwMode="auto">
          <a:xfrm>
            <a:off x="4914900" y="3262313"/>
            <a:ext cx="1176338" cy="1204912"/>
            <a:chOff x="3096" y="1833"/>
            <a:chExt cx="741" cy="759"/>
          </a:xfrm>
        </p:grpSpPr>
        <p:sp>
          <p:nvSpPr>
            <p:cNvPr id="705550" name="Line 14"/>
            <p:cNvSpPr>
              <a:spLocks noChangeShapeType="1"/>
            </p:cNvSpPr>
            <p:nvPr/>
          </p:nvSpPr>
          <p:spPr bwMode="auto">
            <a:xfrm>
              <a:off x="3096" y="2592"/>
              <a:ext cx="288" cy="0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705551" name="Text Box 15"/>
            <p:cNvSpPr txBox="1">
              <a:spLocks noChangeArrowheads="1"/>
            </p:cNvSpPr>
            <p:nvPr/>
          </p:nvSpPr>
          <p:spPr bwMode="auto">
            <a:xfrm>
              <a:off x="3111" y="1833"/>
              <a:ext cx="726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3DAB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SzPct val="120000"/>
              </a:pPr>
              <a:r>
                <a:rPr lang="en-US" sz="1600" b="0">
                  <a:solidFill>
                    <a:srgbClr val="990000"/>
                  </a:solidFill>
                  <a:latin typeface="Arial" charset="0"/>
                </a:rPr>
                <a:t>actual shift</a:t>
              </a:r>
            </a:p>
          </p:txBody>
        </p:sp>
        <p:sp>
          <p:nvSpPr>
            <p:cNvPr id="705552" name="Freeform 16"/>
            <p:cNvSpPr>
              <a:spLocks/>
            </p:cNvSpPr>
            <p:nvPr/>
          </p:nvSpPr>
          <p:spPr bwMode="auto">
            <a:xfrm rot="16516015" flipH="1">
              <a:off x="2995" y="2274"/>
              <a:ext cx="520" cy="70"/>
            </a:xfrm>
            <a:custGeom>
              <a:avLst/>
              <a:gdLst>
                <a:gd name="T0" fmla="*/ 0 w 704"/>
                <a:gd name="T1" fmla="*/ 121 h 121"/>
                <a:gd name="T2" fmla="*/ 376 w 704"/>
                <a:gd name="T3" fmla="*/ 9 h 121"/>
                <a:gd name="T4" fmla="*/ 704 w 704"/>
                <a:gd name="T5" fmla="*/ 6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4" h="121">
                  <a:moveTo>
                    <a:pt x="0" y="121"/>
                  </a:moveTo>
                  <a:cubicBezTo>
                    <a:pt x="129" y="69"/>
                    <a:pt x="259" y="18"/>
                    <a:pt x="376" y="9"/>
                  </a:cubicBezTo>
                  <a:cubicBezTo>
                    <a:pt x="493" y="0"/>
                    <a:pt x="598" y="32"/>
                    <a:pt x="704" y="65"/>
                  </a:cubicBezTo>
                </a:path>
              </a:pathLst>
            </a:cu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  <p:grpSp>
        <p:nvGrpSpPr>
          <p:cNvPr id="705553" name="Group 17"/>
          <p:cNvGrpSpPr>
            <a:grpSpLocks/>
          </p:cNvGrpSpPr>
          <p:nvPr/>
        </p:nvGrpSpPr>
        <p:grpSpPr bwMode="auto">
          <a:xfrm>
            <a:off x="5341938" y="4106863"/>
            <a:ext cx="2089150" cy="598487"/>
            <a:chOff x="3365" y="2365"/>
            <a:chExt cx="1316" cy="377"/>
          </a:xfrm>
        </p:grpSpPr>
        <p:sp>
          <p:nvSpPr>
            <p:cNvPr id="705554" name="Line 18"/>
            <p:cNvSpPr>
              <a:spLocks noChangeShapeType="1"/>
            </p:cNvSpPr>
            <p:nvPr/>
          </p:nvSpPr>
          <p:spPr bwMode="auto">
            <a:xfrm>
              <a:off x="3370" y="2365"/>
              <a:ext cx="92" cy="0"/>
            </a:xfrm>
            <a:prstGeom prst="line">
              <a:avLst/>
            </a:prstGeom>
            <a:noFill/>
            <a:ln w="28575">
              <a:solidFill>
                <a:srgbClr val="990000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  <p:sp>
          <p:nvSpPr>
            <p:cNvPr id="705555" name="Text Box 19"/>
            <p:cNvSpPr txBox="1">
              <a:spLocks noChangeArrowheads="1"/>
            </p:cNvSpPr>
            <p:nvPr/>
          </p:nvSpPr>
          <p:spPr bwMode="auto">
            <a:xfrm>
              <a:off x="3741" y="2524"/>
              <a:ext cx="940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3DAB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lnSpc>
                  <a:spcPct val="105000"/>
                </a:lnSpc>
                <a:spcBef>
                  <a:spcPct val="20000"/>
                </a:spcBef>
                <a:spcAft>
                  <a:spcPct val="10000"/>
                </a:spcAft>
                <a:buSzPct val="120000"/>
              </a:pPr>
              <a:r>
                <a:rPr lang="en-US" sz="1600" b="0">
                  <a:solidFill>
                    <a:srgbClr val="990000"/>
                  </a:solidFill>
                  <a:latin typeface="Arial" charset="0"/>
                </a:rPr>
                <a:t>estimated shift</a:t>
              </a:r>
            </a:p>
          </p:txBody>
        </p:sp>
        <p:sp>
          <p:nvSpPr>
            <p:cNvPr id="705556" name="Freeform 20"/>
            <p:cNvSpPr>
              <a:spLocks/>
            </p:cNvSpPr>
            <p:nvPr/>
          </p:nvSpPr>
          <p:spPr bwMode="auto">
            <a:xfrm rot="24131935" flipH="1" flipV="1">
              <a:off x="3365" y="2486"/>
              <a:ext cx="422" cy="121"/>
            </a:xfrm>
            <a:custGeom>
              <a:avLst/>
              <a:gdLst>
                <a:gd name="T0" fmla="*/ 0 w 704"/>
                <a:gd name="T1" fmla="*/ 121 h 121"/>
                <a:gd name="T2" fmla="*/ 376 w 704"/>
                <a:gd name="T3" fmla="*/ 9 h 121"/>
                <a:gd name="T4" fmla="*/ 704 w 704"/>
                <a:gd name="T5" fmla="*/ 65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4" h="121">
                  <a:moveTo>
                    <a:pt x="0" y="121"/>
                  </a:moveTo>
                  <a:cubicBezTo>
                    <a:pt x="129" y="69"/>
                    <a:pt x="259" y="18"/>
                    <a:pt x="376" y="9"/>
                  </a:cubicBezTo>
                  <a:cubicBezTo>
                    <a:pt x="493" y="0"/>
                    <a:pt x="598" y="32"/>
                    <a:pt x="704" y="65"/>
                  </a:cubicBezTo>
                </a:path>
              </a:pathLst>
            </a:custGeom>
            <a:noFill/>
            <a:ln w="19050" cap="flat" cmpd="sng">
              <a:solidFill>
                <a:srgbClr val="990000"/>
              </a:solidFill>
              <a:prstDash val="solid"/>
              <a:round/>
              <a:headEnd type="none" w="med" len="med"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/>
            <a:lstStyle/>
            <a:p>
              <a:endParaRPr lang="en-US"/>
            </a:p>
          </p:txBody>
        </p:sp>
      </p:grpSp>
      <p:pic>
        <p:nvPicPr>
          <p:cNvPr id="705557" name="Picture 2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63" y="3109913"/>
            <a:ext cx="560387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DA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05558" name="Picture 2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113" y="3109913"/>
            <a:ext cx="560387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DA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05559" name="Picture 2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3" y="3109913"/>
            <a:ext cx="560387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DA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05560" name="Picture 24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663" y="3109913"/>
            <a:ext cx="560387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3DA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07655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544" grpId="0" autoUpdateAnimBg="0"/>
      <p:bldP spid="705545" grpId="0" animBg="1"/>
      <p:bldP spid="705546" grpId="0" animBg="1" autoUpdateAnimBg="0"/>
      <p:bldP spid="705547" grpId="0" animBg="1"/>
      <p:bldP spid="70554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-152400"/>
            <a:ext cx="7772400" cy="1143000"/>
          </a:xfrm>
        </p:spPr>
        <p:txBody>
          <a:bodyPr/>
          <a:lstStyle/>
          <a:p>
            <a:r>
              <a:rPr lang="en-US" dirty="0"/>
              <a:t>Reduce the resolution!</a:t>
            </a:r>
          </a:p>
        </p:txBody>
      </p:sp>
      <p:pic>
        <p:nvPicPr>
          <p:cNvPr id="517123" name="Picture 3" descr="garden_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725" y="3659188"/>
            <a:ext cx="3656013" cy="274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7124" name="Picture 4" descr="garden_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990600"/>
            <a:ext cx="365601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7125" name="Picture 5" descr="garden_1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990600"/>
            <a:ext cx="3656013" cy="274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7126" name="Picture 6" descr="garden_3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3595688"/>
            <a:ext cx="3656013" cy="274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074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866" name="Group 2"/>
          <p:cNvGrpSpPr>
            <a:grpSpLocks/>
          </p:cNvGrpSpPr>
          <p:nvPr/>
        </p:nvGrpSpPr>
        <p:grpSpPr bwMode="auto">
          <a:xfrm>
            <a:off x="5267325" y="4886325"/>
            <a:ext cx="3609975" cy="1203325"/>
            <a:chOff x="3289" y="3273"/>
            <a:chExt cx="2274" cy="758"/>
          </a:xfrm>
        </p:grpSpPr>
        <p:sp>
          <p:nvSpPr>
            <p:cNvPr id="548867" name="AutoShape 3"/>
            <p:cNvSpPr>
              <a:spLocks noChangeAspect="1" noChangeArrowheads="1"/>
            </p:cNvSpPr>
            <p:nvPr/>
          </p:nvSpPr>
          <p:spPr bwMode="auto">
            <a:xfrm>
              <a:off x="3289" y="3273"/>
              <a:ext cx="2274" cy="758"/>
            </a:xfrm>
            <a:prstGeom prst="parallelogram">
              <a:avLst>
                <a:gd name="adj" fmla="val 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868" name="Text Box 4"/>
            <p:cNvSpPr txBox="1">
              <a:spLocks noChangeArrowheads="1"/>
            </p:cNvSpPr>
            <p:nvPr/>
          </p:nvSpPr>
          <p:spPr bwMode="auto">
            <a:xfrm>
              <a:off x="4116" y="3566"/>
              <a:ext cx="56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200"/>
                <a:t>image I</a:t>
              </a:r>
            </a:p>
          </p:txBody>
        </p:sp>
      </p:grpSp>
      <p:grpSp>
        <p:nvGrpSpPr>
          <p:cNvPr id="548869" name="Group 5"/>
          <p:cNvGrpSpPr>
            <a:grpSpLocks/>
          </p:cNvGrpSpPr>
          <p:nvPr/>
        </p:nvGrpSpPr>
        <p:grpSpPr bwMode="auto">
          <a:xfrm>
            <a:off x="223837" y="4906962"/>
            <a:ext cx="3606800" cy="1203325"/>
            <a:chOff x="112" y="3286"/>
            <a:chExt cx="2272" cy="758"/>
          </a:xfrm>
        </p:grpSpPr>
        <p:sp>
          <p:nvSpPr>
            <p:cNvPr id="548870" name="AutoShape 6"/>
            <p:cNvSpPr>
              <a:spLocks noChangeAspect="1" noChangeArrowheads="1"/>
            </p:cNvSpPr>
            <p:nvPr/>
          </p:nvSpPr>
          <p:spPr bwMode="auto">
            <a:xfrm>
              <a:off x="112" y="3286"/>
              <a:ext cx="2272" cy="758"/>
            </a:xfrm>
            <a:prstGeom prst="parallelogram">
              <a:avLst>
                <a:gd name="adj" fmla="val 7493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8871" name="Text Box 7"/>
            <p:cNvSpPr txBox="1">
              <a:spLocks noChangeArrowheads="1"/>
            </p:cNvSpPr>
            <p:nvPr/>
          </p:nvSpPr>
          <p:spPr bwMode="auto">
            <a:xfrm>
              <a:off x="887" y="3557"/>
              <a:ext cx="631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200"/>
                <a:t>image H</a:t>
              </a:r>
            </a:p>
          </p:txBody>
        </p:sp>
      </p:grpSp>
      <p:grpSp>
        <p:nvGrpSpPr>
          <p:cNvPr id="548872" name="Group 8"/>
          <p:cNvGrpSpPr>
            <a:grpSpLocks/>
          </p:cNvGrpSpPr>
          <p:nvPr/>
        </p:nvGrpSpPr>
        <p:grpSpPr bwMode="auto">
          <a:xfrm>
            <a:off x="223837" y="1143000"/>
            <a:ext cx="8691563" cy="5321300"/>
            <a:chOff x="112" y="916"/>
            <a:chExt cx="5475" cy="3352"/>
          </a:xfrm>
        </p:grpSpPr>
        <p:grpSp>
          <p:nvGrpSpPr>
            <p:cNvPr id="548873" name="Group 9"/>
            <p:cNvGrpSpPr>
              <a:grpSpLocks/>
            </p:cNvGrpSpPr>
            <p:nvPr/>
          </p:nvGrpSpPr>
          <p:grpSpPr bwMode="auto">
            <a:xfrm>
              <a:off x="112" y="916"/>
              <a:ext cx="5475" cy="3352"/>
              <a:chOff x="112" y="916"/>
              <a:chExt cx="5475" cy="3352"/>
            </a:xfrm>
          </p:grpSpPr>
          <p:grpSp>
            <p:nvGrpSpPr>
              <p:cNvPr id="548874" name="Group 10"/>
              <p:cNvGrpSpPr>
                <a:grpSpLocks/>
              </p:cNvGrpSpPr>
              <p:nvPr/>
            </p:nvGrpSpPr>
            <p:grpSpPr bwMode="auto">
              <a:xfrm>
                <a:off x="112" y="931"/>
                <a:ext cx="2371" cy="3337"/>
                <a:chOff x="112" y="931"/>
                <a:chExt cx="2371" cy="3337"/>
              </a:xfrm>
            </p:grpSpPr>
            <p:grpSp>
              <p:nvGrpSpPr>
                <p:cNvPr id="548875" name="Group 11"/>
                <p:cNvGrpSpPr>
                  <a:grpSpLocks/>
                </p:cNvGrpSpPr>
                <p:nvPr/>
              </p:nvGrpSpPr>
              <p:grpSpPr bwMode="auto">
                <a:xfrm>
                  <a:off x="112" y="931"/>
                  <a:ext cx="2272" cy="3113"/>
                  <a:chOff x="112" y="931"/>
                  <a:chExt cx="2272" cy="3113"/>
                </a:xfrm>
              </p:grpSpPr>
              <p:sp>
                <p:nvSpPr>
                  <p:cNvPr id="548876" name="Line 12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24" y="931"/>
                    <a:ext cx="933" cy="30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8877" name="Line 13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59" y="938"/>
                    <a:ext cx="1305" cy="2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8878" name="Line 14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678" y="972"/>
                    <a:ext cx="394" cy="231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8879" name="AutoShape 1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12" y="3286"/>
                    <a:ext cx="2272" cy="758"/>
                  </a:xfrm>
                  <a:prstGeom prst="parallelogram">
                    <a:avLst>
                      <a:gd name="adj" fmla="val 74934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8880" name="AutoShape 1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22" y="2095"/>
                    <a:ext cx="1090" cy="318"/>
                  </a:xfrm>
                  <a:prstGeom prst="parallelogram">
                    <a:avLst>
                      <a:gd name="adj" fmla="val 85692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8881" name="AutoShape 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3" y="2626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8882" name="AutoShape 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87" y="1576"/>
                    <a:ext cx="644" cy="188"/>
                  </a:xfrm>
                  <a:prstGeom prst="parallelogram">
                    <a:avLst>
                      <a:gd name="adj" fmla="val 8563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8883" name="Line 19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63" y="938"/>
                    <a:ext cx="754" cy="30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488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36" y="4076"/>
                  <a:ext cx="2247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2000">
                      <a:latin typeface="Arial" charset="0"/>
                    </a:rPr>
                    <a:t>Gaussian pyramid of image H</a:t>
                  </a:r>
                </a:p>
              </p:txBody>
            </p:sp>
          </p:grpSp>
          <p:grpSp>
            <p:nvGrpSpPr>
              <p:cNvPr id="548885" name="Group 21"/>
              <p:cNvGrpSpPr>
                <a:grpSpLocks/>
              </p:cNvGrpSpPr>
              <p:nvPr/>
            </p:nvGrpSpPr>
            <p:grpSpPr bwMode="auto">
              <a:xfrm>
                <a:off x="3289" y="916"/>
                <a:ext cx="2298" cy="3352"/>
                <a:chOff x="3289" y="916"/>
                <a:chExt cx="2298" cy="3352"/>
              </a:xfrm>
            </p:grpSpPr>
            <p:grpSp>
              <p:nvGrpSpPr>
                <p:cNvPr id="548886" name="Group 22"/>
                <p:cNvGrpSpPr>
                  <a:grpSpLocks/>
                </p:cNvGrpSpPr>
                <p:nvPr/>
              </p:nvGrpSpPr>
              <p:grpSpPr bwMode="auto">
                <a:xfrm>
                  <a:off x="3289" y="916"/>
                  <a:ext cx="2274" cy="3115"/>
                  <a:chOff x="3289" y="916"/>
                  <a:chExt cx="2274" cy="3115"/>
                </a:xfrm>
              </p:grpSpPr>
              <p:sp>
                <p:nvSpPr>
                  <p:cNvPr id="548887" name="Line 2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3301" y="916"/>
                    <a:ext cx="934" cy="308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8888" name="Line 24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37" y="923"/>
                    <a:ext cx="1306" cy="23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8889" name="Line 25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854" y="957"/>
                    <a:ext cx="396" cy="231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8890" name="AutoShape 2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89" y="3273"/>
                    <a:ext cx="2274" cy="758"/>
                  </a:xfrm>
                  <a:prstGeom prst="parallelogram">
                    <a:avLst>
                      <a:gd name="adj" fmla="val 75000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8891" name="AutoShape 2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800" y="2081"/>
                    <a:ext cx="1091" cy="317"/>
                  </a:xfrm>
                  <a:prstGeom prst="parallelogram">
                    <a:avLst>
                      <a:gd name="adj" fmla="val 8604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8892" name="AutoShape 2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72" y="2612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8893" name="AutoShape 29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65" y="1562"/>
                    <a:ext cx="643" cy="186"/>
                  </a:xfrm>
                  <a:prstGeom prst="parallelogram">
                    <a:avLst>
                      <a:gd name="adj" fmla="val 86425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48894" name="Line 30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41" y="923"/>
                    <a:ext cx="754" cy="309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48895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412" y="4076"/>
                  <a:ext cx="217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2000">
                      <a:latin typeface="Arial" charset="0"/>
                    </a:rPr>
                    <a:t>Gaussian pyramid of image I</a:t>
                  </a:r>
                </a:p>
              </p:txBody>
            </p:sp>
          </p:grpSp>
        </p:grpSp>
        <p:sp>
          <p:nvSpPr>
            <p:cNvPr id="548896" name="Text Box 32"/>
            <p:cNvSpPr txBox="1">
              <a:spLocks noChangeArrowheads="1"/>
            </p:cNvSpPr>
            <p:nvPr/>
          </p:nvSpPr>
          <p:spPr bwMode="auto">
            <a:xfrm>
              <a:off x="4124" y="3580"/>
              <a:ext cx="55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latin typeface="Arial" charset="0"/>
                </a:rPr>
                <a:t>image I</a:t>
              </a:r>
            </a:p>
          </p:txBody>
        </p:sp>
        <p:sp>
          <p:nvSpPr>
            <p:cNvPr id="548897" name="Text Box 33"/>
            <p:cNvSpPr txBox="1">
              <a:spLocks noChangeArrowheads="1"/>
            </p:cNvSpPr>
            <p:nvPr/>
          </p:nvSpPr>
          <p:spPr bwMode="auto">
            <a:xfrm>
              <a:off x="887" y="3571"/>
              <a:ext cx="62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latin typeface="Arial" charset="0"/>
                </a:rPr>
                <a:t>image H</a:t>
              </a:r>
            </a:p>
          </p:txBody>
        </p:sp>
      </p:grpSp>
      <p:grpSp>
        <p:nvGrpSpPr>
          <p:cNvPr id="548898" name="Group 34"/>
          <p:cNvGrpSpPr>
            <a:grpSpLocks/>
          </p:cNvGrpSpPr>
          <p:nvPr/>
        </p:nvGrpSpPr>
        <p:grpSpPr bwMode="auto">
          <a:xfrm>
            <a:off x="3997325" y="2043112"/>
            <a:ext cx="1724025" cy="3602038"/>
            <a:chOff x="2489" y="1482"/>
            <a:chExt cx="1086" cy="2269"/>
          </a:xfrm>
        </p:grpSpPr>
        <p:sp>
          <p:nvSpPr>
            <p:cNvPr id="548899" name="Text Box 35"/>
            <p:cNvSpPr txBox="1">
              <a:spLocks noChangeArrowheads="1"/>
            </p:cNvSpPr>
            <p:nvPr/>
          </p:nvSpPr>
          <p:spPr bwMode="auto">
            <a:xfrm>
              <a:off x="2489" y="3482"/>
              <a:ext cx="954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i="1">
                  <a:solidFill>
                    <a:srgbClr val="D60093"/>
                  </a:solidFill>
                </a:rPr>
                <a:t>u=10 pixels</a:t>
              </a:r>
              <a:endParaRPr lang="en-US" sz="2200"/>
            </a:p>
          </p:txBody>
        </p:sp>
        <p:sp>
          <p:nvSpPr>
            <p:cNvPr id="548900" name="Text Box 36"/>
            <p:cNvSpPr txBox="1">
              <a:spLocks noChangeArrowheads="1"/>
            </p:cNvSpPr>
            <p:nvPr/>
          </p:nvSpPr>
          <p:spPr bwMode="auto">
            <a:xfrm>
              <a:off x="2489" y="2658"/>
              <a:ext cx="86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i="1">
                  <a:solidFill>
                    <a:srgbClr val="D60093"/>
                  </a:solidFill>
                </a:rPr>
                <a:t>u=5 pixels</a:t>
              </a:r>
              <a:endParaRPr lang="en-US" sz="2200"/>
            </a:p>
          </p:txBody>
        </p:sp>
        <p:sp>
          <p:nvSpPr>
            <p:cNvPr id="548901" name="Text Box 37"/>
            <p:cNvSpPr txBox="1">
              <a:spLocks noChangeArrowheads="1"/>
            </p:cNvSpPr>
            <p:nvPr/>
          </p:nvSpPr>
          <p:spPr bwMode="auto">
            <a:xfrm>
              <a:off x="2489" y="2026"/>
              <a:ext cx="998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i="1">
                  <a:solidFill>
                    <a:srgbClr val="D60093"/>
                  </a:solidFill>
                </a:rPr>
                <a:t>u=2.5 pixels</a:t>
              </a:r>
              <a:endParaRPr lang="en-US" sz="2200"/>
            </a:p>
          </p:txBody>
        </p:sp>
        <p:sp>
          <p:nvSpPr>
            <p:cNvPr id="548902" name="Text Box 38"/>
            <p:cNvSpPr txBox="1">
              <a:spLocks noChangeArrowheads="1"/>
            </p:cNvSpPr>
            <p:nvPr/>
          </p:nvSpPr>
          <p:spPr bwMode="auto">
            <a:xfrm>
              <a:off x="2489" y="1482"/>
              <a:ext cx="1086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200" i="1">
                  <a:solidFill>
                    <a:srgbClr val="D60093"/>
                  </a:solidFill>
                </a:rPr>
                <a:t>u=1.25 pixels</a:t>
              </a:r>
              <a:endParaRPr lang="en-US" sz="2200"/>
            </a:p>
          </p:txBody>
        </p:sp>
      </p:grpSp>
      <p:sp>
        <p:nvSpPr>
          <p:cNvPr id="548903" name="Rectangle 39"/>
          <p:cNvSpPr>
            <a:spLocks noGrp="1" noChangeArrowheads="1"/>
          </p:cNvSpPr>
          <p:nvPr>
            <p:ph type="title"/>
          </p:nvPr>
        </p:nvSpPr>
        <p:spPr>
          <a:xfrm>
            <a:off x="1524000" y="-152400"/>
            <a:ext cx="7772400" cy="1143000"/>
          </a:xfrm>
        </p:spPr>
        <p:txBody>
          <a:bodyPr/>
          <a:lstStyle/>
          <a:p>
            <a:r>
              <a:rPr lang="en-US" sz="3600" dirty="0"/>
              <a:t>Coarse-to-fine optical flow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estimation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6702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8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88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42" name="Group 2"/>
          <p:cNvGrpSpPr>
            <a:grpSpLocks/>
          </p:cNvGrpSpPr>
          <p:nvPr/>
        </p:nvGrpSpPr>
        <p:grpSpPr bwMode="auto">
          <a:xfrm>
            <a:off x="5267325" y="4808538"/>
            <a:ext cx="3609975" cy="1203325"/>
            <a:chOff x="3289" y="3273"/>
            <a:chExt cx="2274" cy="758"/>
          </a:xfrm>
        </p:grpSpPr>
        <p:sp>
          <p:nvSpPr>
            <p:cNvPr id="522243" name="AutoShape 3"/>
            <p:cNvSpPr>
              <a:spLocks noChangeAspect="1" noChangeArrowheads="1"/>
            </p:cNvSpPr>
            <p:nvPr/>
          </p:nvSpPr>
          <p:spPr bwMode="auto">
            <a:xfrm>
              <a:off x="3289" y="3273"/>
              <a:ext cx="2274" cy="758"/>
            </a:xfrm>
            <a:prstGeom prst="parallelogram">
              <a:avLst>
                <a:gd name="adj" fmla="val 7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44" name="Text Box 4"/>
            <p:cNvSpPr txBox="1">
              <a:spLocks noChangeArrowheads="1"/>
            </p:cNvSpPr>
            <p:nvPr/>
          </p:nvSpPr>
          <p:spPr bwMode="auto">
            <a:xfrm>
              <a:off x="4116" y="3566"/>
              <a:ext cx="56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200"/>
                <a:t>image I</a:t>
              </a:r>
            </a:p>
          </p:txBody>
        </p:sp>
      </p:grpSp>
      <p:grpSp>
        <p:nvGrpSpPr>
          <p:cNvPr id="522245" name="Group 5"/>
          <p:cNvGrpSpPr>
            <a:grpSpLocks/>
          </p:cNvGrpSpPr>
          <p:nvPr/>
        </p:nvGrpSpPr>
        <p:grpSpPr bwMode="auto">
          <a:xfrm>
            <a:off x="223837" y="4829175"/>
            <a:ext cx="3606800" cy="1203325"/>
            <a:chOff x="112" y="3286"/>
            <a:chExt cx="2272" cy="758"/>
          </a:xfrm>
        </p:grpSpPr>
        <p:sp>
          <p:nvSpPr>
            <p:cNvPr id="522246" name="AutoShape 6"/>
            <p:cNvSpPr>
              <a:spLocks noChangeAspect="1" noChangeArrowheads="1"/>
            </p:cNvSpPr>
            <p:nvPr/>
          </p:nvSpPr>
          <p:spPr bwMode="auto">
            <a:xfrm>
              <a:off x="112" y="3286"/>
              <a:ext cx="2272" cy="758"/>
            </a:xfrm>
            <a:prstGeom prst="parallelogram">
              <a:avLst>
                <a:gd name="adj" fmla="val 7493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47" name="Text Box 7"/>
            <p:cNvSpPr txBox="1">
              <a:spLocks noChangeArrowheads="1"/>
            </p:cNvSpPr>
            <p:nvPr/>
          </p:nvSpPr>
          <p:spPr bwMode="auto">
            <a:xfrm>
              <a:off x="887" y="3557"/>
              <a:ext cx="58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200"/>
                <a:t>image J</a:t>
              </a:r>
            </a:p>
          </p:txBody>
        </p:sp>
      </p:grpSp>
      <p:grpSp>
        <p:nvGrpSpPr>
          <p:cNvPr id="522266" name="Group 26"/>
          <p:cNvGrpSpPr>
            <a:grpSpLocks/>
          </p:cNvGrpSpPr>
          <p:nvPr/>
        </p:nvGrpSpPr>
        <p:grpSpPr bwMode="auto">
          <a:xfrm>
            <a:off x="223837" y="1066800"/>
            <a:ext cx="8691563" cy="5321300"/>
            <a:chOff x="112" y="916"/>
            <a:chExt cx="5475" cy="3352"/>
          </a:xfrm>
        </p:grpSpPr>
        <p:grpSp>
          <p:nvGrpSpPr>
            <p:cNvPr id="522267" name="Group 27"/>
            <p:cNvGrpSpPr>
              <a:grpSpLocks/>
            </p:cNvGrpSpPr>
            <p:nvPr/>
          </p:nvGrpSpPr>
          <p:grpSpPr bwMode="auto">
            <a:xfrm>
              <a:off x="112" y="916"/>
              <a:ext cx="5475" cy="3352"/>
              <a:chOff x="112" y="916"/>
              <a:chExt cx="5475" cy="3352"/>
            </a:xfrm>
          </p:grpSpPr>
          <p:grpSp>
            <p:nvGrpSpPr>
              <p:cNvPr id="522268" name="Group 28"/>
              <p:cNvGrpSpPr>
                <a:grpSpLocks/>
              </p:cNvGrpSpPr>
              <p:nvPr/>
            </p:nvGrpSpPr>
            <p:grpSpPr bwMode="auto">
              <a:xfrm>
                <a:off x="112" y="931"/>
                <a:ext cx="2371" cy="3337"/>
                <a:chOff x="112" y="931"/>
                <a:chExt cx="2371" cy="3337"/>
              </a:xfrm>
            </p:grpSpPr>
            <p:grpSp>
              <p:nvGrpSpPr>
                <p:cNvPr id="522269" name="Group 29"/>
                <p:cNvGrpSpPr>
                  <a:grpSpLocks/>
                </p:cNvGrpSpPr>
                <p:nvPr/>
              </p:nvGrpSpPr>
              <p:grpSpPr bwMode="auto">
                <a:xfrm>
                  <a:off x="112" y="931"/>
                  <a:ext cx="2272" cy="3113"/>
                  <a:chOff x="112" y="931"/>
                  <a:chExt cx="2272" cy="3113"/>
                </a:xfrm>
              </p:grpSpPr>
              <p:sp>
                <p:nvSpPr>
                  <p:cNvPr id="522270" name="Line 30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24" y="931"/>
                    <a:ext cx="933" cy="308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2271" name="Line 31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59" y="938"/>
                    <a:ext cx="1305" cy="233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2272" name="Line 32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678" y="972"/>
                    <a:ext cx="394" cy="231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2273" name="AutoShape 3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12" y="3286"/>
                    <a:ext cx="2272" cy="758"/>
                  </a:xfrm>
                  <a:prstGeom prst="parallelogram">
                    <a:avLst>
                      <a:gd name="adj" fmla="val 74934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22274" name="AutoShape 3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22" y="2095"/>
                    <a:ext cx="1090" cy="318"/>
                  </a:xfrm>
                  <a:prstGeom prst="parallelogram">
                    <a:avLst>
                      <a:gd name="adj" fmla="val 85692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22275" name="AutoShape 3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3" y="2626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22276" name="AutoShape 3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87" y="1576"/>
                    <a:ext cx="644" cy="188"/>
                  </a:xfrm>
                  <a:prstGeom prst="parallelogram">
                    <a:avLst>
                      <a:gd name="adj" fmla="val 85638"/>
                    </a:avLst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22277" name="Line 37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1063" y="938"/>
                    <a:ext cx="754" cy="309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2278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236" y="4076"/>
                  <a:ext cx="2247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2000">
                      <a:latin typeface="Arial" charset="0"/>
                    </a:rPr>
                    <a:t>Gaussian pyramid of image H</a:t>
                  </a:r>
                </a:p>
              </p:txBody>
            </p:sp>
          </p:grpSp>
          <p:grpSp>
            <p:nvGrpSpPr>
              <p:cNvPr id="522279" name="Group 39"/>
              <p:cNvGrpSpPr>
                <a:grpSpLocks/>
              </p:cNvGrpSpPr>
              <p:nvPr/>
            </p:nvGrpSpPr>
            <p:grpSpPr bwMode="auto">
              <a:xfrm>
                <a:off x="3289" y="916"/>
                <a:ext cx="2298" cy="3352"/>
                <a:chOff x="3289" y="916"/>
                <a:chExt cx="2298" cy="3352"/>
              </a:xfrm>
            </p:grpSpPr>
            <p:grpSp>
              <p:nvGrpSpPr>
                <p:cNvPr id="522280" name="Group 40"/>
                <p:cNvGrpSpPr>
                  <a:grpSpLocks/>
                </p:cNvGrpSpPr>
                <p:nvPr/>
              </p:nvGrpSpPr>
              <p:grpSpPr bwMode="auto">
                <a:xfrm>
                  <a:off x="3289" y="916"/>
                  <a:ext cx="2274" cy="3115"/>
                  <a:chOff x="3289" y="916"/>
                  <a:chExt cx="2274" cy="3115"/>
                </a:xfrm>
              </p:grpSpPr>
              <p:sp>
                <p:nvSpPr>
                  <p:cNvPr id="522281" name="Line 41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3301" y="916"/>
                    <a:ext cx="934" cy="308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2282" name="Line 42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37" y="923"/>
                    <a:ext cx="1306" cy="23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2283" name="Line 43"/>
                  <p:cNvSpPr>
                    <a:spLocks noChangeAspect="1" noChangeShapeType="1"/>
                  </p:cNvSpPr>
                  <p:nvPr/>
                </p:nvSpPr>
                <p:spPr bwMode="auto">
                  <a:xfrm flipH="1">
                    <a:off x="3854" y="957"/>
                    <a:ext cx="396" cy="231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2284" name="AutoShape 4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289" y="3273"/>
                    <a:ext cx="2274" cy="758"/>
                  </a:xfrm>
                  <a:prstGeom prst="parallelogram">
                    <a:avLst>
                      <a:gd name="adj" fmla="val 75000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22285" name="AutoShape 45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800" y="2081"/>
                    <a:ext cx="1091" cy="317"/>
                  </a:xfrm>
                  <a:prstGeom prst="parallelogram">
                    <a:avLst>
                      <a:gd name="adj" fmla="val 86041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22286" name="AutoShape 4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72" y="2612"/>
                    <a:ext cx="1621" cy="472"/>
                  </a:xfrm>
                  <a:prstGeom prst="parallelogram">
                    <a:avLst>
                      <a:gd name="adj" fmla="val 85858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22287" name="AutoShape 4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965" y="1562"/>
                    <a:ext cx="643" cy="186"/>
                  </a:xfrm>
                  <a:prstGeom prst="parallelogram">
                    <a:avLst>
                      <a:gd name="adj" fmla="val 86425"/>
                    </a:avLst>
                  </a:prstGeom>
                  <a:solidFill>
                    <a:srgbClr val="0000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22288" name="Line 48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4241" y="923"/>
                    <a:ext cx="754" cy="309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2289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412" y="4076"/>
                  <a:ext cx="217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2000">
                      <a:latin typeface="Arial" charset="0"/>
                    </a:rPr>
                    <a:t>Gaussian pyramid of image I</a:t>
                  </a:r>
                </a:p>
              </p:txBody>
            </p:sp>
          </p:grpSp>
        </p:grpSp>
        <p:sp>
          <p:nvSpPr>
            <p:cNvPr id="522290" name="Text Box 50"/>
            <p:cNvSpPr txBox="1">
              <a:spLocks noChangeArrowheads="1"/>
            </p:cNvSpPr>
            <p:nvPr/>
          </p:nvSpPr>
          <p:spPr bwMode="auto">
            <a:xfrm>
              <a:off x="4124" y="3580"/>
              <a:ext cx="55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latin typeface="Arial" charset="0"/>
                </a:rPr>
                <a:t>image I</a:t>
              </a:r>
            </a:p>
          </p:txBody>
        </p:sp>
        <p:sp>
          <p:nvSpPr>
            <p:cNvPr id="522291" name="Text Box 51"/>
            <p:cNvSpPr txBox="1">
              <a:spLocks noChangeArrowheads="1"/>
            </p:cNvSpPr>
            <p:nvPr/>
          </p:nvSpPr>
          <p:spPr bwMode="auto">
            <a:xfrm>
              <a:off x="887" y="3571"/>
              <a:ext cx="62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latin typeface="Arial" charset="0"/>
                </a:rPr>
                <a:t>image H</a:t>
              </a:r>
            </a:p>
          </p:txBody>
        </p:sp>
      </p:grpSp>
      <p:sp>
        <p:nvSpPr>
          <p:cNvPr id="522297" name="Rectangle 57"/>
          <p:cNvSpPr>
            <a:spLocks noGrp="1" noChangeArrowheads="1"/>
          </p:cNvSpPr>
          <p:nvPr>
            <p:ph type="title"/>
          </p:nvPr>
        </p:nvSpPr>
        <p:spPr>
          <a:xfrm>
            <a:off x="1371600" y="-76200"/>
            <a:ext cx="7772400" cy="1143000"/>
          </a:xfrm>
        </p:spPr>
        <p:txBody>
          <a:bodyPr/>
          <a:lstStyle/>
          <a:p>
            <a:r>
              <a:rPr lang="en-US" sz="3600" dirty="0"/>
              <a:t>Coarse-to-fine optical flow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estimation</a:t>
            </a:r>
            <a:endParaRPr lang="en-US" sz="3600" dirty="0"/>
          </a:p>
        </p:txBody>
      </p:sp>
      <p:sp>
        <p:nvSpPr>
          <p:cNvPr id="522298" name="Text Box 58"/>
          <p:cNvSpPr txBox="1">
            <a:spLocks noChangeArrowheads="1"/>
          </p:cNvSpPr>
          <p:nvPr/>
        </p:nvSpPr>
        <p:spPr bwMode="auto">
          <a:xfrm>
            <a:off x="3322637" y="2111375"/>
            <a:ext cx="1974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latin typeface="Arial" charset="0"/>
              </a:rPr>
              <a:t>run iterative L-K</a:t>
            </a:r>
          </a:p>
        </p:txBody>
      </p:sp>
      <p:sp>
        <p:nvSpPr>
          <p:cNvPr id="522299" name="Line 59"/>
          <p:cNvSpPr>
            <a:spLocks noChangeShapeType="1"/>
          </p:cNvSpPr>
          <p:nvPr/>
        </p:nvSpPr>
        <p:spPr bwMode="auto">
          <a:xfrm>
            <a:off x="2408237" y="2387600"/>
            <a:ext cx="8350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00" name="Line 60"/>
          <p:cNvSpPr>
            <a:spLocks noChangeShapeType="1"/>
          </p:cNvSpPr>
          <p:nvPr/>
        </p:nvSpPr>
        <p:spPr bwMode="auto">
          <a:xfrm flipH="1">
            <a:off x="5380037" y="2387600"/>
            <a:ext cx="8905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22310" name="Group 70"/>
          <p:cNvGrpSpPr>
            <a:grpSpLocks/>
          </p:cNvGrpSpPr>
          <p:nvPr/>
        </p:nvGrpSpPr>
        <p:grpSpPr bwMode="auto">
          <a:xfrm>
            <a:off x="2716212" y="3101975"/>
            <a:ext cx="3273425" cy="396875"/>
            <a:chOff x="1682" y="2198"/>
            <a:chExt cx="2062" cy="250"/>
          </a:xfrm>
        </p:grpSpPr>
        <p:sp>
          <p:nvSpPr>
            <p:cNvPr id="522303" name="Line 63"/>
            <p:cNvSpPr>
              <a:spLocks noChangeShapeType="1"/>
            </p:cNvSpPr>
            <p:nvPr/>
          </p:nvSpPr>
          <p:spPr bwMode="auto">
            <a:xfrm>
              <a:off x="1682" y="2304"/>
              <a:ext cx="3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04" name="Line 64"/>
            <p:cNvSpPr>
              <a:spLocks noChangeShapeType="1"/>
            </p:cNvSpPr>
            <p:nvPr/>
          </p:nvSpPr>
          <p:spPr bwMode="auto">
            <a:xfrm>
              <a:off x="3360" y="230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05" name="Text Box 65"/>
            <p:cNvSpPr txBox="1">
              <a:spLocks noChangeArrowheads="1"/>
            </p:cNvSpPr>
            <p:nvPr/>
          </p:nvSpPr>
          <p:spPr bwMode="auto">
            <a:xfrm>
              <a:off x="2068" y="2198"/>
              <a:ext cx="124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0">
                  <a:latin typeface="Arial" charset="0"/>
                </a:rPr>
                <a:t>run iterative L-K</a:t>
              </a:r>
            </a:p>
          </p:txBody>
        </p:sp>
      </p:grpSp>
      <p:grpSp>
        <p:nvGrpSpPr>
          <p:cNvPr id="522309" name="Group 69"/>
          <p:cNvGrpSpPr>
            <a:grpSpLocks/>
          </p:cNvGrpSpPr>
          <p:nvPr/>
        </p:nvGrpSpPr>
        <p:grpSpPr bwMode="auto">
          <a:xfrm>
            <a:off x="4237037" y="2508250"/>
            <a:ext cx="2152650" cy="593725"/>
            <a:chOff x="2640" y="1824"/>
            <a:chExt cx="1356" cy="374"/>
          </a:xfrm>
        </p:grpSpPr>
        <p:sp>
          <p:nvSpPr>
            <p:cNvPr id="522301" name="Line 61"/>
            <p:cNvSpPr>
              <a:spLocks noChangeShapeType="1"/>
            </p:cNvSpPr>
            <p:nvPr/>
          </p:nvSpPr>
          <p:spPr bwMode="auto">
            <a:xfrm>
              <a:off x="2640" y="1824"/>
              <a:ext cx="0" cy="3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06" name="Text Box 66"/>
            <p:cNvSpPr txBox="1">
              <a:spLocks noChangeArrowheads="1"/>
            </p:cNvSpPr>
            <p:nvPr/>
          </p:nvSpPr>
          <p:spPr bwMode="auto">
            <a:xfrm>
              <a:off x="2644" y="1862"/>
              <a:ext cx="13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0">
                  <a:latin typeface="Arial" charset="0"/>
                </a:rPr>
                <a:t>warp &amp; upsample</a:t>
              </a:r>
            </a:p>
          </p:txBody>
        </p:sp>
      </p:grpSp>
      <p:grpSp>
        <p:nvGrpSpPr>
          <p:cNvPr id="522311" name="Group 71"/>
          <p:cNvGrpSpPr>
            <a:grpSpLocks/>
          </p:cNvGrpSpPr>
          <p:nvPr/>
        </p:nvGrpSpPr>
        <p:grpSpPr bwMode="auto">
          <a:xfrm>
            <a:off x="4237037" y="3422650"/>
            <a:ext cx="303213" cy="685800"/>
            <a:chOff x="2640" y="2400"/>
            <a:chExt cx="191" cy="432"/>
          </a:xfrm>
        </p:grpSpPr>
        <p:sp>
          <p:nvSpPr>
            <p:cNvPr id="522307" name="Line 67"/>
            <p:cNvSpPr>
              <a:spLocks noChangeShapeType="1"/>
            </p:cNvSpPr>
            <p:nvPr/>
          </p:nvSpPr>
          <p:spPr bwMode="auto">
            <a:xfrm>
              <a:off x="2640" y="2458"/>
              <a:ext cx="0" cy="3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308" name="Text Box 68"/>
            <p:cNvSpPr txBox="1">
              <a:spLocks noChangeArrowheads="1"/>
            </p:cNvSpPr>
            <p:nvPr/>
          </p:nvSpPr>
          <p:spPr bwMode="auto">
            <a:xfrm>
              <a:off x="2688" y="2400"/>
              <a:ext cx="143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>
                  <a:latin typeface="Arial" charset="0"/>
                </a:rPr>
                <a:t>.</a:t>
              </a:r>
            </a:p>
            <a:p>
              <a:r>
                <a:rPr lang="en-US" sz="1200">
                  <a:latin typeface="Arial" charset="0"/>
                </a:rPr>
                <a:t>.</a:t>
              </a:r>
            </a:p>
            <a:p>
              <a:r>
                <a:rPr lang="en-US" sz="1200">
                  <a:latin typeface="Arial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5275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772400" cy="838200"/>
          </a:xfrm>
        </p:spPr>
        <p:txBody>
          <a:bodyPr/>
          <a:lstStyle/>
          <a:p>
            <a:r>
              <a:rPr lang="en-US" dirty="0"/>
              <a:t>Beyond Translation</a:t>
            </a:r>
          </a:p>
        </p:txBody>
      </p:sp>
      <p:sp>
        <p:nvSpPr>
          <p:cNvPr id="571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838200"/>
            <a:ext cx="8153400" cy="2667000"/>
          </a:xfrm>
        </p:spPr>
        <p:txBody>
          <a:bodyPr/>
          <a:lstStyle/>
          <a:p>
            <a:pPr marL="0" indent="0"/>
            <a:r>
              <a:rPr lang="en-US" dirty="0"/>
              <a:t>So far, our patch can only translate in (</a:t>
            </a:r>
            <a:r>
              <a:rPr lang="en-US" dirty="0" err="1"/>
              <a:t>u,v</a:t>
            </a:r>
            <a:r>
              <a:rPr lang="en-US" dirty="0"/>
              <a:t>)</a:t>
            </a:r>
          </a:p>
          <a:p>
            <a:pPr marL="0" indent="0"/>
            <a:r>
              <a:rPr lang="en-US" dirty="0"/>
              <a:t>What about other motion models?</a:t>
            </a:r>
          </a:p>
          <a:p>
            <a:pPr lvl="1"/>
            <a:r>
              <a:rPr lang="en-US" dirty="0"/>
              <a:t>rotation, affine, </a:t>
            </a:r>
            <a:r>
              <a:rPr lang="en-US" dirty="0" smtClean="0"/>
              <a:t>perspective</a:t>
            </a:r>
            <a:endParaRPr lang="en-US" dirty="0"/>
          </a:p>
          <a:p>
            <a:pPr marL="0" indent="0"/>
            <a:r>
              <a:rPr lang="en-US" dirty="0"/>
              <a:t>Same thing but need to add an appropriate </a:t>
            </a:r>
            <a:r>
              <a:rPr lang="en-US" dirty="0" err="1"/>
              <a:t>Jacobian</a:t>
            </a:r>
            <a:r>
              <a:rPr lang="en-US" dirty="0"/>
              <a:t> </a:t>
            </a:r>
          </a:p>
          <a:p>
            <a:pPr marL="0" indent="0"/>
            <a:r>
              <a:rPr lang="en-US" dirty="0"/>
              <a:t>	See </a:t>
            </a:r>
            <a:r>
              <a:rPr lang="en-US" dirty="0" err="1"/>
              <a:t>Szeliski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s survey of Panorama stitching</a:t>
            </a:r>
            <a:endParaRPr lang="en-US" sz="2000" dirty="0"/>
          </a:p>
        </p:txBody>
      </p:sp>
      <p:graphicFrame>
        <p:nvGraphicFramePr>
          <p:cNvPr id="571398" name="Object 6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66978483"/>
              </p:ext>
            </p:extLst>
          </p:nvPr>
        </p:nvGraphicFramePr>
        <p:xfrm>
          <a:off x="2743200" y="4343400"/>
          <a:ext cx="3810000" cy="188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668" name="Equation" r:id="rId3" imgW="1434960" imgH="711000" progId="Equation.3">
                  <p:embed/>
                </p:oleObj>
              </mc:Choice>
              <mc:Fallback>
                <p:oleObj name="Equation" r:id="rId3" imgW="14349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343400"/>
                        <a:ext cx="3810000" cy="188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108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b="1" i="1" dirty="0"/>
              <a:t>Feature-based methods (e.g. </a:t>
            </a:r>
            <a:r>
              <a:rPr lang="en-US" sz="2000" b="1" i="1" dirty="0" err="1"/>
              <a:t>SIFT+Ransac+regression</a:t>
            </a:r>
            <a:r>
              <a:rPr lang="en-US" sz="2000" b="1" i="1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Extract visual features (corners, textured areas) and track them over multiple frames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Sparse motion fields, but possibly robust tracking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Suitable especially when image motion is large (10-s of pixels)</a:t>
            </a:r>
          </a:p>
          <a:p>
            <a:pPr>
              <a:lnSpc>
                <a:spcPct val="90000"/>
              </a:lnSpc>
            </a:pPr>
            <a:endParaRPr lang="en-US" sz="2000" b="1" i="1" dirty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b="1" i="1" dirty="0"/>
              <a:t>Direct-methods (e.g. optical flow)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Directly recover image motion from </a:t>
            </a:r>
            <a:r>
              <a:rPr lang="en-US" sz="2000" dirty="0" err="1"/>
              <a:t>spatio</a:t>
            </a:r>
            <a:r>
              <a:rPr lang="en-US" sz="2000" dirty="0"/>
              <a:t>-temporal image brightness variations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Global motion parameters directly recovered without an intermediate feature motion calculation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Dense motion fields, but more sensitive to appearance variations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Suitable for video and when image motion is small (&lt; 10 pixels)</a:t>
            </a:r>
            <a:endParaRPr lang="en-US" sz="2000" b="1" i="1" dirty="0"/>
          </a:p>
        </p:txBody>
      </p:sp>
      <p:sp>
        <p:nvSpPr>
          <p:cNvPr id="699396" name="Rectangle 4"/>
          <p:cNvSpPr>
            <a:spLocks noGrp="1" noChangeArrowheads="1"/>
          </p:cNvSpPr>
          <p:nvPr>
            <p:ph type="title"/>
          </p:nvPr>
        </p:nvSpPr>
        <p:spPr>
          <a:xfrm>
            <a:off x="1371600" y="-152400"/>
            <a:ext cx="7772400" cy="1143000"/>
          </a:xfrm>
        </p:spPr>
        <p:txBody>
          <a:bodyPr/>
          <a:lstStyle/>
          <a:p>
            <a:r>
              <a:rPr lang="en-US" sz="3600" dirty="0" smtClean="0"/>
              <a:t>Classes </a:t>
            </a:r>
            <a:r>
              <a:rPr lang="en-US" sz="3600" dirty="0"/>
              <a:t>of Techniques</a:t>
            </a:r>
          </a:p>
        </p:txBody>
      </p:sp>
    </p:spTree>
    <p:extLst>
      <p:ext uri="{BB962C8B-B14F-4D97-AF65-F5344CB8AC3E}">
        <p14:creationId xmlns:p14="http://schemas.microsoft.com/office/powerpoint/2010/main" val="1301483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939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-152400"/>
            <a:ext cx="7772400" cy="1143000"/>
          </a:xfrm>
        </p:spPr>
        <p:txBody>
          <a:bodyPr/>
          <a:lstStyle/>
          <a:p>
            <a:r>
              <a:rPr lang="en-US" sz="3600" dirty="0"/>
              <a:t>Block-based motion prediction</a:t>
            </a:r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dirty="0"/>
              <a:t>Break image up into square blocks</a:t>
            </a:r>
          </a:p>
          <a:p>
            <a:r>
              <a:rPr lang="en-US" dirty="0"/>
              <a:t>Estimate translation for each block</a:t>
            </a:r>
          </a:p>
          <a:p>
            <a:r>
              <a:rPr lang="en-US" dirty="0"/>
              <a:t>Use this to predict next frame, code difference  (MPEG-2)</a:t>
            </a:r>
          </a:p>
        </p:txBody>
      </p:sp>
      <p:grpSp>
        <p:nvGrpSpPr>
          <p:cNvPr id="711684" name="Group 4"/>
          <p:cNvGrpSpPr>
            <a:grpSpLocks/>
          </p:cNvGrpSpPr>
          <p:nvPr/>
        </p:nvGrpSpPr>
        <p:grpSpPr bwMode="auto">
          <a:xfrm>
            <a:off x="2819400" y="3429000"/>
            <a:ext cx="3657600" cy="2438400"/>
            <a:chOff x="1776" y="1680"/>
            <a:chExt cx="2304" cy="1536"/>
          </a:xfrm>
        </p:grpSpPr>
        <p:pic>
          <p:nvPicPr>
            <p:cNvPr id="71168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9" y="1681"/>
              <a:ext cx="2157" cy="1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11686" name="Rectangle 6"/>
            <p:cNvSpPr>
              <a:spLocks noChangeArrowheads="1"/>
            </p:cNvSpPr>
            <p:nvPr/>
          </p:nvSpPr>
          <p:spPr bwMode="auto">
            <a:xfrm>
              <a:off x="1776" y="1680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687" name="Rectangle 7"/>
            <p:cNvSpPr>
              <a:spLocks noChangeArrowheads="1"/>
            </p:cNvSpPr>
            <p:nvPr/>
          </p:nvSpPr>
          <p:spPr bwMode="auto">
            <a:xfrm>
              <a:off x="2160" y="1680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688" name="Rectangle 8"/>
            <p:cNvSpPr>
              <a:spLocks noChangeArrowheads="1"/>
            </p:cNvSpPr>
            <p:nvPr/>
          </p:nvSpPr>
          <p:spPr bwMode="auto">
            <a:xfrm>
              <a:off x="2544" y="1680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689" name="Rectangle 9"/>
            <p:cNvSpPr>
              <a:spLocks noChangeArrowheads="1"/>
            </p:cNvSpPr>
            <p:nvPr/>
          </p:nvSpPr>
          <p:spPr bwMode="auto">
            <a:xfrm>
              <a:off x="2928" y="1680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690" name="Rectangle 10"/>
            <p:cNvSpPr>
              <a:spLocks noChangeArrowheads="1"/>
            </p:cNvSpPr>
            <p:nvPr/>
          </p:nvSpPr>
          <p:spPr bwMode="auto">
            <a:xfrm>
              <a:off x="3312" y="1680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691" name="Rectangle 11"/>
            <p:cNvSpPr>
              <a:spLocks noChangeArrowheads="1"/>
            </p:cNvSpPr>
            <p:nvPr/>
          </p:nvSpPr>
          <p:spPr bwMode="auto">
            <a:xfrm>
              <a:off x="1776" y="2064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692" name="Rectangle 12"/>
            <p:cNvSpPr>
              <a:spLocks noChangeArrowheads="1"/>
            </p:cNvSpPr>
            <p:nvPr/>
          </p:nvSpPr>
          <p:spPr bwMode="auto">
            <a:xfrm>
              <a:off x="2160" y="2064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693" name="Rectangle 13"/>
            <p:cNvSpPr>
              <a:spLocks noChangeArrowheads="1"/>
            </p:cNvSpPr>
            <p:nvPr/>
          </p:nvSpPr>
          <p:spPr bwMode="auto">
            <a:xfrm>
              <a:off x="2544" y="2064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694" name="Rectangle 14"/>
            <p:cNvSpPr>
              <a:spLocks noChangeArrowheads="1"/>
            </p:cNvSpPr>
            <p:nvPr/>
          </p:nvSpPr>
          <p:spPr bwMode="auto">
            <a:xfrm>
              <a:off x="2928" y="2064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695" name="Rectangle 15"/>
            <p:cNvSpPr>
              <a:spLocks noChangeArrowheads="1"/>
            </p:cNvSpPr>
            <p:nvPr/>
          </p:nvSpPr>
          <p:spPr bwMode="auto">
            <a:xfrm>
              <a:off x="3312" y="2064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696" name="Rectangle 16"/>
            <p:cNvSpPr>
              <a:spLocks noChangeArrowheads="1"/>
            </p:cNvSpPr>
            <p:nvPr/>
          </p:nvSpPr>
          <p:spPr bwMode="auto">
            <a:xfrm>
              <a:off x="1776" y="2448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697" name="Rectangle 17"/>
            <p:cNvSpPr>
              <a:spLocks noChangeArrowheads="1"/>
            </p:cNvSpPr>
            <p:nvPr/>
          </p:nvSpPr>
          <p:spPr bwMode="auto">
            <a:xfrm>
              <a:off x="2160" y="2448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698" name="Rectangle 18"/>
            <p:cNvSpPr>
              <a:spLocks noChangeArrowheads="1"/>
            </p:cNvSpPr>
            <p:nvPr/>
          </p:nvSpPr>
          <p:spPr bwMode="auto">
            <a:xfrm>
              <a:off x="2544" y="2448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699" name="Rectangle 19"/>
            <p:cNvSpPr>
              <a:spLocks noChangeArrowheads="1"/>
            </p:cNvSpPr>
            <p:nvPr/>
          </p:nvSpPr>
          <p:spPr bwMode="auto">
            <a:xfrm>
              <a:off x="2928" y="2448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700" name="Rectangle 20"/>
            <p:cNvSpPr>
              <a:spLocks noChangeArrowheads="1"/>
            </p:cNvSpPr>
            <p:nvPr/>
          </p:nvSpPr>
          <p:spPr bwMode="auto">
            <a:xfrm>
              <a:off x="3312" y="2448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701" name="Rectangle 21"/>
            <p:cNvSpPr>
              <a:spLocks noChangeArrowheads="1"/>
            </p:cNvSpPr>
            <p:nvPr/>
          </p:nvSpPr>
          <p:spPr bwMode="auto">
            <a:xfrm>
              <a:off x="1776" y="2832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702" name="Rectangle 22"/>
            <p:cNvSpPr>
              <a:spLocks noChangeArrowheads="1"/>
            </p:cNvSpPr>
            <p:nvPr/>
          </p:nvSpPr>
          <p:spPr bwMode="auto">
            <a:xfrm>
              <a:off x="2160" y="2832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703" name="Rectangle 23"/>
            <p:cNvSpPr>
              <a:spLocks noChangeArrowheads="1"/>
            </p:cNvSpPr>
            <p:nvPr/>
          </p:nvSpPr>
          <p:spPr bwMode="auto">
            <a:xfrm>
              <a:off x="2544" y="2832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704" name="Rectangle 24"/>
            <p:cNvSpPr>
              <a:spLocks noChangeArrowheads="1"/>
            </p:cNvSpPr>
            <p:nvPr/>
          </p:nvSpPr>
          <p:spPr bwMode="auto">
            <a:xfrm>
              <a:off x="2928" y="2832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705" name="Rectangle 25"/>
            <p:cNvSpPr>
              <a:spLocks noChangeArrowheads="1"/>
            </p:cNvSpPr>
            <p:nvPr/>
          </p:nvSpPr>
          <p:spPr bwMode="auto">
            <a:xfrm>
              <a:off x="3312" y="2832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706" name="Rectangle 26"/>
            <p:cNvSpPr>
              <a:spLocks noChangeArrowheads="1"/>
            </p:cNvSpPr>
            <p:nvPr/>
          </p:nvSpPr>
          <p:spPr bwMode="auto">
            <a:xfrm>
              <a:off x="3696" y="1680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707" name="Rectangle 27"/>
            <p:cNvSpPr>
              <a:spLocks noChangeArrowheads="1"/>
            </p:cNvSpPr>
            <p:nvPr/>
          </p:nvSpPr>
          <p:spPr bwMode="auto">
            <a:xfrm>
              <a:off x="3696" y="2064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708" name="Rectangle 28"/>
            <p:cNvSpPr>
              <a:spLocks noChangeArrowheads="1"/>
            </p:cNvSpPr>
            <p:nvPr/>
          </p:nvSpPr>
          <p:spPr bwMode="auto">
            <a:xfrm>
              <a:off x="3696" y="2448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709" name="Rectangle 29"/>
            <p:cNvSpPr>
              <a:spLocks noChangeArrowheads="1"/>
            </p:cNvSpPr>
            <p:nvPr/>
          </p:nvSpPr>
          <p:spPr bwMode="auto">
            <a:xfrm>
              <a:off x="3696" y="2832"/>
              <a:ext cx="384" cy="38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1710" name="Line 30"/>
            <p:cNvSpPr>
              <a:spLocks noChangeShapeType="1"/>
            </p:cNvSpPr>
            <p:nvPr/>
          </p:nvSpPr>
          <p:spPr bwMode="auto">
            <a:xfrm flipH="1">
              <a:off x="3024" y="2256"/>
              <a:ext cx="192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1711" name="Line 31"/>
            <p:cNvSpPr>
              <a:spLocks noChangeShapeType="1"/>
            </p:cNvSpPr>
            <p:nvPr/>
          </p:nvSpPr>
          <p:spPr bwMode="auto">
            <a:xfrm>
              <a:off x="2640" y="2640"/>
              <a:ext cx="192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0631008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52400"/>
            <a:ext cx="7772400" cy="1143000"/>
          </a:xfrm>
        </p:spPr>
        <p:txBody>
          <a:bodyPr/>
          <a:lstStyle/>
          <a:p>
            <a:r>
              <a:rPr lang="en-US" dirty="0"/>
              <a:t>Motion field</a:t>
            </a:r>
          </a:p>
        </p:txBody>
      </p:sp>
      <p:sp>
        <p:nvSpPr>
          <p:cNvPr id="16394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The motion field is the projection of the 3D scene motion into the image</a:t>
            </a:r>
          </a:p>
        </p:txBody>
      </p:sp>
      <p:pic>
        <p:nvPicPr>
          <p:cNvPr id="1639427" name="Picture 3" descr="_8196_figure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413125"/>
            <a:ext cx="4251325" cy="1920875"/>
          </a:xfrm>
          <a:prstGeom prst="rect">
            <a:avLst/>
          </a:prstGeom>
          <a:noFill/>
        </p:spPr>
      </p:pic>
      <p:pic>
        <p:nvPicPr>
          <p:cNvPr id="1639428" name="Picture 4" descr="_8196_figure2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1550" y="2514600"/>
            <a:ext cx="4057650" cy="3794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84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Optical Flow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Shi/Tamosi – Good Features to Track</a:t>
            </a:r>
          </a:p>
          <a:p>
            <a:r>
              <a:rPr lang="en-US" dirty="0" smtClean="0"/>
              <a:t>Pyramidal Lucas Kanade – Feature Tracking </a:t>
            </a:r>
            <a:endParaRPr lang="en-US" dirty="0"/>
          </a:p>
        </p:txBody>
      </p:sp>
      <p:pic>
        <p:nvPicPr>
          <p:cNvPr id="4" name="Unmodified_Optical_Flow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914400" y="2895600"/>
            <a:ext cx="720090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Unwanted Features</a:t>
            </a:r>
            <a:endParaRPr lang="en-US" dirty="0"/>
          </a:p>
        </p:txBody>
      </p:sp>
      <p:pic>
        <p:nvPicPr>
          <p:cNvPr id="4" name="Picture 3" descr="3a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2209800"/>
            <a:ext cx="2362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3a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2209800"/>
            <a:ext cx="2590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3a1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209800"/>
            <a:ext cx="2209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152400"/>
            <a:ext cx="7772400" cy="1143000"/>
          </a:xfrm>
        </p:spPr>
        <p:txBody>
          <a:bodyPr/>
          <a:lstStyle/>
          <a:p>
            <a:r>
              <a:rPr lang="en-US" sz="3600" dirty="0" smtClean="0"/>
              <a:t>Extended Optical Flow Algorithm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>
            <a:normAutofit fontScale="70000" lnSpcReduction="20000"/>
          </a:bodyPr>
          <a:lstStyle/>
          <a:p>
            <a:r>
              <a:rPr lang="en-US" sz="2900" dirty="0" smtClean="0"/>
              <a:t>Goal</a:t>
            </a:r>
          </a:p>
          <a:p>
            <a:pPr lvl="1"/>
            <a:r>
              <a:rPr lang="en-US" dirty="0" smtClean="0"/>
              <a:t>Eliminate Unwanted Features</a:t>
            </a:r>
          </a:p>
          <a:p>
            <a:pPr lvl="1"/>
            <a:r>
              <a:rPr lang="en-US" dirty="0" smtClean="0"/>
              <a:t> Generating low dimensionality of feature data</a:t>
            </a:r>
          </a:p>
          <a:p>
            <a:pPr lvl="1"/>
            <a:r>
              <a:rPr lang="en-US" dirty="0" smtClean="0"/>
              <a:t> Ensuring quality of the data to be employed for Human action recognitions</a:t>
            </a:r>
          </a:p>
          <a:p>
            <a:r>
              <a:rPr lang="en-US" sz="2800" dirty="0" smtClean="0"/>
              <a:t>Definitions</a:t>
            </a:r>
          </a:p>
          <a:p>
            <a:pPr lvl="1"/>
            <a:r>
              <a:rPr lang="en-US" dirty="0" smtClean="0"/>
              <a:t>Unwanted Features –&gt; All the Features that are tracked outside the person and certain features that are tracking on the person.</a:t>
            </a:r>
          </a:p>
          <a:p>
            <a:pPr lvl="1"/>
            <a:r>
              <a:rPr lang="en-US" dirty="0" smtClean="0"/>
              <a:t>Useful Features - &gt;Features that show considerable movement in their position spatially with respect to a sequence of images</a:t>
            </a:r>
          </a:p>
          <a:p>
            <a:r>
              <a:rPr lang="en-US" sz="2800" dirty="0" smtClean="0"/>
              <a:t>Techniques</a:t>
            </a:r>
          </a:p>
          <a:p>
            <a:pPr lvl="1"/>
            <a:r>
              <a:rPr lang="en-US" dirty="0" smtClean="0"/>
              <a:t>Frame Jump -&gt; To determine the useful features</a:t>
            </a:r>
          </a:p>
          <a:p>
            <a:pPr lvl="1"/>
            <a:r>
              <a:rPr lang="en-US" dirty="0" smtClean="0"/>
              <a:t>Feature selection using Threshold -&gt; To remove the unwanted features</a:t>
            </a:r>
          </a:p>
          <a:p>
            <a:pPr lvl="1"/>
            <a:r>
              <a:rPr lang="en-US" dirty="0" smtClean="0"/>
              <a:t>Feature extraction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Frame Jump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dirty="0" smtClean="0"/>
              <a:t>Tracking all the good features in one Frame (F) using Shi/Tamosi Algorithm.</a:t>
            </a:r>
          </a:p>
          <a:p>
            <a:pPr lvl="1">
              <a:defRPr/>
            </a:pPr>
            <a:r>
              <a:rPr lang="en-US" dirty="0" smtClean="0"/>
              <a:t>Good features include both Noisy and Useful features.</a:t>
            </a:r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r>
              <a:rPr lang="en-US" b="1" u="sng" dirty="0" smtClean="0"/>
              <a:t>Apply Frame Jump Algorithm</a:t>
            </a:r>
          </a:p>
          <a:p>
            <a:pPr>
              <a:buNone/>
            </a:pPr>
            <a:r>
              <a:rPr lang="en-US" b="1" dirty="0" smtClean="0"/>
              <a:t>given</a:t>
            </a:r>
            <a:r>
              <a:rPr lang="en-US" dirty="0" smtClean="0"/>
              <a:t> F(</a:t>
            </a:r>
            <a:r>
              <a:rPr lang="en-US" i="1" dirty="0" smtClean="0"/>
              <a:t>i)</a:t>
            </a:r>
            <a:r>
              <a:rPr lang="en-US" baseline="30000" dirty="0" err="1" smtClean="0"/>
              <a:t>th</a:t>
            </a:r>
            <a:r>
              <a:rPr lang="en-US" dirty="0" smtClean="0"/>
              <a:t> frame among a sequence of video frames</a:t>
            </a:r>
          </a:p>
          <a:p>
            <a:pPr>
              <a:buNone/>
            </a:pPr>
            <a:r>
              <a:rPr lang="en-US" dirty="0" smtClean="0"/>
              <a:t>             </a:t>
            </a:r>
            <a:r>
              <a:rPr lang="en-US" i="1" dirty="0" smtClean="0"/>
              <a:t>N</a:t>
            </a:r>
            <a:r>
              <a:rPr lang="en-US" dirty="0" smtClean="0"/>
              <a:t> : the number of frames that we foresee</a:t>
            </a:r>
          </a:p>
          <a:p>
            <a:pPr>
              <a:buNone/>
            </a:pPr>
            <a:r>
              <a:rPr lang="en-US" b="1" dirty="0" smtClean="0"/>
              <a:t>output</a:t>
            </a:r>
            <a:r>
              <a:rPr lang="en-US" dirty="0" smtClean="0"/>
              <a:t>       </a:t>
            </a:r>
            <a:r>
              <a:rPr lang="en-US" i="1" dirty="0" smtClean="0"/>
              <a:t>G(i)</a:t>
            </a:r>
            <a:r>
              <a:rPr lang="en-US" dirty="0" err="1" smtClean="0"/>
              <a:t>th</a:t>
            </a:r>
            <a:r>
              <a:rPr lang="en-US" dirty="0" smtClean="0"/>
              <a:t> frame to be determined for comparison</a:t>
            </a:r>
          </a:p>
          <a:p>
            <a:pPr>
              <a:buNone/>
            </a:pPr>
            <a:r>
              <a:rPr lang="en-US" b="1" dirty="0" smtClean="0"/>
              <a:t>Initialization</a:t>
            </a:r>
            <a:r>
              <a:rPr lang="en-US" dirty="0" smtClean="0"/>
              <a:t>   </a:t>
            </a:r>
            <a:r>
              <a:rPr lang="en-US" i="1" dirty="0" smtClean="0"/>
              <a:t>k</a:t>
            </a:r>
            <a:r>
              <a:rPr lang="en-US" dirty="0" smtClean="0"/>
              <a:t> ← </a:t>
            </a:r>
            <a:r>
              <a:rPr lang="en-US" i="1" dirty="0" smtClean="0"/>
              <a:t>N</a:t>
            </a:r>
            <a:r>
              <a:rPr lang="en-US" dirty="0" smtClean="0"/>
              <a:t>/</a:t>
            </a:r>
            <a:r>
              <a:rPr lang="en-US" i="1" dirty="0" smtClean="0"/>
              <a:t>n</a:t>
            </a:r>
            <a:r>
              <a:rPr lang="en-US" dirty="0" smtClean="0"/>
              <a:t> : </a:t>
            </a:r>
            <a:r>
              <a:rPr lang="en-US" i="1" dirty="0" smtClean="0"/>
              <a:t>k</a:t>
            </a:r>
            <a:r>
              <a:rPr lang="en-US" dirty="0" smtClean="0"/>
              <a:t> – the scaling factor</a:t>
            </a:r>
          </a:p>
          <a:p>
            <a:pPr>
              <a:buNone/>
            </a:pPr>
            <a:r>
              <a:rPr lang="en-US" i="1" dirty="0" smtClean="0"/>
              <a:t>                                         n</a:t>
            </a:r>
            <a:r>
              <a:rPr lang="en-US" dirty="0" smtClean="0"/>
              <a:t> – Frame Max</a:t>
            </a:r>
          </a:p>
          <a:p>
            <a:pPr>
              <a:buNone/>
            </a:pPr>
            <a:r>
              <a:rPr lang="en-US" dirty="0" smtClean="0"/>
              <a:t>1:  </a:t>
            </a:r>
            <a:r>
              <a:rPr lang="en-US" b="1" dirty="0" smtClean="0"/>
              <a:t>for all</a:t>
            </a:r>
            <a:r>
              <a:rPr lang="en-US" dirty="0" smtClean="0"/>
              <a:t> video frames ( i = 1 to N) </a:t>
            </a:r>
            <a:r>
              <a:rPr lang="en-US" b="1" dirty="0" smtClean="0"/>
              <a:t>do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2:       </a:t>
            </a:r>
            <a:r>
              <a:rPr lang="en-US" b="1" dirty="0" smtClean="0"/>
              <a:t>if</a:t>
            </a:r>
            <a:r>
              <a:rPr lang="en-US" dirty="0" smtClean="0"/>
              <a:t> ((F(</a:t>
            </a:r>
            <a:r>
              <a:rPr lang="en-US" i="1" dirty="0" smtClean="0"/>
              <a:t>i) +N </a:t>
            </a:r>
            <a:r>
              <a:rPr lang="en-US" dirty="0" smtClean="0"/>
              <a:t>/ </a:t>
            </a:r>
            <a:r>
              <a:rPr lang="en-US" i="1" dirty="0" smtClean="0"/>
              <a:t>k</a:t>
            </a:r>
            <a:r>
              <a:rPr lang="en-US" dirty="0" smtClean="0"/>
              <a:t>) ≤ </a:t>
            </a:r>
            <a:r>
              <a:rPr lang="en-US" i="1" dirty="0" smtClean="0"/>
              <a:t>N</a:t>
            </a:r>
            <a:r>
              <a:rPr lang="en-US" dirty="0" smtClean="0"/>
              <a:t>)  </a:t>
            </a:r>
            <a:r>
              <a:rPr lang="en-US" b="1" dirty="0" smtClean="0"/>
              <a:t>then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3:            </a:t>
            </a:r>
            <a:r>
              <a:rPr lang="en-US" i="1" dirty="0" smtClean="0"/>
              <a:t>G(i)</a:t>
            </a:r>
            <a:r>
              <a:rPr lang="en-US" dirty="0" smtClean="0"/>
              <a:t> ← </a:t>
            </a:r>
            <a:r>
              <a:rPr lang="en-US" i="1" dirty="0" smtClean="0"/>
              <a:t>F(i)</a:t>
            </a:r>
            <a:r>
              <a:rPr lang="en-US" dirty="0" smtClean="0"/>
              <a:t> + </a:t>
            </a:r>
            <a:r>
              <a:rPr lang="en-US" i="1" dirty="0" smtClean="0"/>
              <a:t>N </a:t>
            </a:r>
            <a:r>
              <a:rPr lang="en-US" dirty="0" smtClean="0"/>
              <a:t>/ </a:t>
            </a:r>
            <a:r>
              <a:rPr lang="en-US" i="1" dirty="0" smtClean="0"/>
              <a:t>k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4:       </a:t>
            </a:r>
            <a:r>
              <a:rPr lang="en-US" b="1" dirty="0" smtClean="0"/>
              <a:t>else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5:            </a:t>
            </a:r>
            <a:r>
              <a:rPr lang="en-US" i="1" dirty="0" smtClean="0"/>
              <a:t>k</a:t>
            </a:r>
            <a:r>
              <a:rPr lang="en-US" dirty="0" smtClean="0"/>
              <a:t> ← </a:t>
            </a:r>
            <a:r>
              <a:rPr lang="en-US" i="1" dirty="0" smtClean="0"/>
              <a:t>k</a:t>
            </a:r>
            <a:r>
              <a:rPr lang="en-US" dirty="0" smtClean="0"/>
              <a:t> + 1</a:t>
            </a:r>
          </a:p>
          <a:p>
            <a:pPr>
              <a:buNone/>
            </a:pPr>
            <a:r>
              <a:rPr lang="en-US" dirty="0" smtClean="0"/>
              <a:t>6:           </a:t>
            </a:r>
            <a:r>
              <a:rPr lang="en-US" i="1" dirty="0" smtClean="0"/>
              <a:t>G(i)</a:t>
            </a:r>
            <a:r>
              <a:rPr lang="en-US" dirty="0" smtClean="0"/>
              <a:t>  ← F(</a:t>
            </a:r>
            <a:r>
              <a:rPr lang="en-US" i="1" dirty="0" smtClean="0"/>
              <a:t>i)</a:t>
            </a:r>
            <a:r>
              <a:rPr lang="en-US" dirty="0" smtClean="0"/>
              <a:t> + </a:t>
            </a:r>
            <a:r>
              <a:rPr lang="en-US" i="1" dirty="0" smtClean="0"/>
              <a:t>N </a:t>
            </a:r>
            <a:r>
              <a:rPr lang="en-US" dirty="0" smtClean="0"/>
              <a:t>/ </a:t>
            </a:r>
            <a:r>
              <a:rPr lang="en-US" i="1" dirty="0" smtClean="0"/>
              <a:t>k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7:       </a:t>
            </a:r>
            <a:r>
              <a:rPr lang="en-US" b="1" dirty="0" smtClean="0"/>
              <a:t>end if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8:  </a:t>
            </a:r>
            <a:r>
              <a:rPr lang="en-US" b="1" dirty="0" smtClean="0"/>
              <a:t>end for</a:t>
            </a:r>
            <a:endParaRPr lang="en-US" sz="4000" dirty="0" smtClean="0"/>
          </a:p>
          <a:p>
            <a:pPr lvl="1">
              <a:buNone/>
              <a:defRPr/>
            </a:pPr>
            <a:endParaRPr lang="en-US" dirty="0" smtClean="0"/>
          </a:p>
          <a:p>
            <a:r>
              <a:rPr lang="en-US" dirty="0" smtClean="0"/>
              <a:t>Track the “tracked good features” from F in G using Pyramidal Lucas </a:t>
            </a:r>
            <a:r>
              <a:rPr lang="en-US" dirty="0" err="1" smtClean="0"/>
              <a:t>Canade</a:t>
            </a:r>
            <a:r>
              <a:rPr lang="en-US" dirty="0" smtClean="0"/>
              <a:t> Algorithm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Jump</a:t>
            </a:r>
            <a:endParaRPr lang="en-US" dirty="0"/>
          </a:p>
        </p:txBody>
      </p:sp>
      <p:pic>
        <p:nvPicPr>
          <p:cNvPr id="4" name="Picture 3" descr="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3733800"/>
            <a:ext cx="5562600" cy="2592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1524000"/>
            <a:ext cx="5562600" cy="2592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타원형 설명선 31"/>
          <p:cNvSpPr/>
          <p:nvPr/>
        </p:nvSpPr>
        <p:spPr>
          <a:xfrm>
            <a:off x="838200" y="4114800"/>
            <a:ext cx="2133600" cy="1012825"/>
          </a:xfrm>
          <a:prstGeom prst="wedgeEllipseCallout">
            <a:avLst>
              <a:gd name="adj1" fmla="val 46610"/>
              <a:gd name="adj2" fmla="val 5611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tx1"/>
                </a:solidFill>
              </a:rPr>
              <a:t>With Frame Jump Algorithm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7" name="타원형 설명선 31"/>
          <p:cNvSpPr/>
          <p:nvPr/>
        </p:nvSpPr>
        <p:spPr>
          <a:xfrm>
            <a:off x="609600" y="1600200"/>
            <a:ext cx="2389188" cy="1119187"/>
          </a:xfrm>
          <a:prstGeom prst="wedgeEllipseCallout">
            <a:avLst>
              <a:gd name="adj1" fmla="val 46610"/>
              <a:gd name="adj2" fmla="val 5611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tx1"/>
                </a:solidFill>
              </a:rPr>
              <a:t>Without Frame Jump Algorithm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55000" lnSpcReduction="20000"/>
          </a:bodyPr>
          <a:lstStyle/>
          <a:p>
            <a:r>
              <a:rPr lang="en-US" sz="3700" dirty="0" smtClean="0"/>
              <a:t>Threshold setting</a:t>
            </a:r>
          </a:p>
          <a:p>
            <a:endParaRPr lang="en-US" dirty="0" smtClean="0"/>
          </a:p>
          <a:p>
            <a:pPr>
              <a:buNone/>
            </a:pPr>
            <a:r>
              <a:rPr lang="en-US" b="1" dirty="0" smtClean="0"/>
              <a:t>Input 	</a:t>
            </a:r>
            <a:r>
              <a:rPr lang="en-US" dirty="0" smtClean="0"/>
              <a:t>F(</a:t>
            </a:r>
            <a:r>
              <a:rPr lang="en-US" i="1" dirty="0" smtClean="0"/>
              <a:t>1)</a:t>
            </a:r>
            <a:r>
              <a:rPr lang="en-US" baseline="30000" dirty="0" err="1" smtClean="0"/>
              <a:t>st</a:t>
            </a:r>
            <a:r>
              <a:rPr lang="en-US" dirty="0" smtClean="0"/>
              <a:t> frame among a sequence of video frames</a:t>
            </a:r>
          </a:p>
          <a:p>
            <a:pPr>
              <a:buNone/>
            </a:pPr>
            <a:r>
              <a:rPr lang="en-US" dirty="0" smtClean="0"/>
              <a:t>             	</a:t>
            </a:r>
            <a:r>
              <a:rPr lang="en-US" i="1" dirty="0" smtClean="0"/>
              <a:t>N</a:t>
            </a:r>
            <a:r>
              <a:rPr lang="en-US" dirty="0" smtClean="0"/>
              <a:t> : the number of frames that we foresee</a:t>
            </a:r>
          </a:p>
          <a:p>
            <a:pPr>
              <a:buNone/>
            </a:pPr>
            <a:r>
              <a:rPr lang="en-US" dirty="0" smtClean="0"/>
              <a:t>		D : Distance of separation initialized to 0.</a:t>
            </a:r>
          </a:p>
          <a:p>
            <a:pPr>
              <a:buNone/>
            </a:pPr>
            <a:r>
              <a:rPr lang="en-US" b="1" dirty="0" smtClean="0"/>
              <a:t>Output	</a:t>
            </a:r>
            <a:r>
              <a:rPr lang="en-US" i="1" dirty="0" smtClean="0"/>
              <a:t>Threshold value t</a:t>
            </a:r>
          </a:p>
          <a:p>
            <a:pPr>
              <a:buNone/>
            </a:pPr>
            <a:r>
              <a:rPr lang="en-US" dirty="0" smtClean="0"/>
              <a:t>1:  </a:t>
            </a:r>
            <a:r>
              <a:rPr lang="en-US" b="1" dirty="0" smtClean="0"/>
              <a:t>for all </a:t>
            </a:r>
            <a:r>
              <a:rPr lang="en-US" dirty="0" smtClean="0"/>
              <a:t>video frames ( i = 1 to N) </a:t>
            </a:r>
            <a:r>
              <a:rPr lang="en-US" b="1" dirty="0" smtClean="0"/>
              <a:t>do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2.</a:t>
            </a:r>
          </a:p>
          <a:p>
            <a:pPr>
              <a:buNone/>
            </a:pPr>
            <a:r>
              <a:rPr lang="en-US" dirty="0" smtClean="0"/>
              <a:t>3:		</a:t>
            </a:r>
            <a:r>
              <a:rPr lang="en-US" i="1" dirty="0" smtClean="0"/>
              <a:t>i </a:t>
            </a:r>
            <a:r>
              <a:rPr lang="en-US" dirty="0" smtClean="0"/>
              <a:t>← </a:t>
            </a:r>
            <a:r>
              <a:rPr lang="en-US" i="1" dirty="0" smtClean="0"/>
              <a:t>i</a:t>
            </a:r>
            <a:r>
              <a:rPr lang="en-US" dirty="0" smtClean="0"/>
              <a:t> + 1</a:t>
            </a:r>
          </a:p>
          <a:p>
            <a:pPr>
              <a:buNone/>
            </a:pPr>
            <a:r>
              <a:rPr lang="en-US" dirty="0" smtClean="0"/>
              <a:t>4:  </a:t>
            </a:r>
            <a:r>
              <a:rPr lang="en-US" b="1" dirty="0" smtClean="0"/>
              <a:t>end for</a:t>
            </a:r>
          </a:p>
          <a:p>
            <a:pPr>
              <a:buNone/>
            </a:pPr>
            <a:r>
              <a:rPr lang="en-US" dirty="0" smtClean="0">
                <a:solidFill>
                  <a:prstClr val="black"/>
                </a:solidFill>
              </a:rPr>
              <a:t>4:</a:t>
            </a:r>
            <a:r>
              <a:rPr lang="en-US" sz="3600" dirty="0" smtClean="0"/>
              <a:t>  </a:t>
            </a:r>
            <a:r>
              <a:rPr lang="en-US" dirty="0" smtClean="0"/>
              <a:t>t = D/N</a:t>
            </a:r>
          </a:p>
          <a:p>
            <a:pPr>
              <a:buNone/>
            </a:pPr>
            <a:endParaRPr lang="en-US" sz="3600" dirty="0" smtClean="0"/>
          </a:p>
          <a:p>
            <a:r>
              <a:rPr lang="en-US" sz="3600" dirty="0" smtClean="0"/>
              <a:t>Unwanted Feature Elimination:</a:t>
            </a:r>
          </a:p>
          <a:p>
            <a:pPr lvl="1"/>
            <a:r>
              <a:rPr lang="en-US" dirty="0" smtClean="0"/>
              <a:t> Select the features whose distance of separation is more than the threshold t.</a:t>
            </a:r>
          </a:p>
          <a:p>
            <a:pPr lvl="1"/>
            <a:r>
              <a:rPr lang="en-US" sz="2900" dirty="0" smtClean="0"/>
              <a:t>Eliminate it otherwise</a:t>
            </a:r>
          </a:p>
          <a:p>
            <a:pPr>
              <a:buNone/>
            </a:pPr>
            <a:endParaRPr lang="en-US" sz="3600" dirty="0" smtClean="0"/>
          </a:p>
          <a:p>
            <a:pPr>
              <a:buNone/>
            </a:pPr>
            <a:endParaRPr lang="en-US" sz="4000" dirty="0" smtClean="0"/>
          </a:p>
          <a:p>
            <a:pPr lvl="1"/>
            <a:endParaRPr lang="en-US" dirty="0" smtClean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120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812033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9461" y="3334791"/>
            <a:ext cx="5483087" cy="381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-152400"/>
            <a:ext cx="8229600" cy="1143000"/>
          </a:xfrm>
        </p:spPr>
        <p:txBody>
          <a:bodyPr/>
          <a:lstStyle/>
          <a:p>
            <a:r>
              <a:rPr lang="en-US" sz="4000" dirty="0" smtClean="0"/>
              <a:t>Unwanted Feature Elimination</a:t>
            </a:r>
            <a:endParaRPr lang="en-US" sz="4000" dirty="0"/>
          </a:p>
        </p:txBody>
      </p:sp>
      <p:pic>
        <p:nvPicPr>
          <p:cNvPr id="6" name="Picture 5" descr="3a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143000"/>
            <a:ext cx="2286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3a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1143000"/>
            <a:ext cx="2209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444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3886200"/>
            <a:ext cx="6705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3a1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1143000"/>
            <a:ext cx="2235199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Extended Optical Flow</a:t>
            </a:r>
            <a:endParaRPr lang="en-US" dirty="0"/>
          </a:p>
        </p:txBody>
      </p:sp>
      <p:pic>
        <p:nvPicPr>
          <p:cNvPr id="4" name="Extended_opt_flow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04800" y="1524000"/>
            <a:ext cx="8001000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X and Y Coordinates</a:t>
            </a:r>
          </a:p>
          <a:p>
            <a:pPr lvl="1"/>
            <a:r>
              <a:rPr lang="en-US" dirty="0" smtClean="0"/>
              <a:t>Average of the qualified features</a:t>
            </a:r>
          </a:p>
          <a:p>
            <a:r>
              <a:rPr lang="en-US" dirty="0" smtClean="0"/>
              <a:t>Speed of the action </a:t>
            </a:r>
          </a:p>
          <a:p>
            <a:pPr lvl="1"/>
            <a:r>
              <a:rPr lang="en-US" dirty="0" smtClean="0"/>
              <a:t>Distance of the qualified features in a frame/Time taken to process the frame.</a:t>
            </a:r>
          </a:p>
          <a:p>
            <a:r>
              <a:rPr lang="en-US" dirty="0" smtClean="0"/>
              <a:t>Euclidean distance of movement</a:t>
            </a:r>
          </a:p>
          <a:p>
            <a:r>
              <a:rPr lang="en-US" dirty="0" smtClean="0"/>
              <a:t>Direction of the action</a:t>
            </a:r>
          </a:p>
          <a:p>
            <a:pPr lvl="1"/>
            <a:r>
              <a:rPr lang="en-US" dirty="0" smtClean="0"/>
              <a:t>Form bins for 8 directions</a:t>
            </a:r>
          </a:p>
          <a:p>
            <a:pPr lvl="1"/>
            <a:r>
              <a:rPr lang="en-US" dirty="0" smtClean="0"/>
              <a:t>Allocate a bin for each frame based on the qualified features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X and Y Coordinates</a:t>
            </a:r>
          </a:p>
          <a:p>
            <a:pPr>
              <a:buNone/>
            </a:pPr>
            <a:r>
              <a:rPr lang="en-US" sz="2400" dirty="0" smtClean="0"/>
              <a:t>		</a:t>
            </a:r>
            <a:r>
              <a:rPr lang="en-US" sz="2400" dirty="0" err="1" smtClean="0"/>
              <a:t>X.Data</a:t>
            </a:r>
            <a:r>
              <a:rPr lang="en-US" sz="2400" dirty="0" smtClean="0"/>
              <a:t> = [Sum(F(</a:t>
            </a:r>
            <a:r>
              <a:rPr lang="en-US" sz="2400" dirty="0" err="1" smtClean="0"/>
              <a:t>i</a:t>
            </a:r>
            <a:r>
              <a:rPr lang="en-US" sz="2400" dirty="0" smtClean="0"/>
              <a:t>).x)] / N</a:t>
            </a:r>
          </a:p>
          <a:p>
            <a:pPr>
              <a:buNone/>
            </a:pPr>
            <a:r>
              <a:rPr lang="en-US" sz="2400" dirty="0" smtClean="0"/>
              <a:t>		</a:t>
            </a:r>
            <a:r>
              <a:rPr lang="en-US" sz="2400" dirty="0" err="1" smtClean="0"/>
              <a:t>Y.Data</a:t>
            </a:r>
            <a:r>
              <a:rPr lang="en-US" sz="2400" dirty="0" smtClean="0"/>
              <a:t> = [Sum(F(</a:t>
            </a:r>
            <a:r>
              <a:rPr lang="en-US" sz="2400" dirty="0" err="1" smtClean="0"/>
              <a:t>i</a:t>
            </a:r>
            <a:r>
              <a:rPr lang="en-US" sz="2400" dirty="0" smtClean="0"/>
              <a:t>).y)]/N</a:t>
            </a:r>
          </a:p>
          <a:p>
            <a:pPr>
              <a:buNone/>
            </a:pPr>
            <a:r>
              <a:rPr lang="en-US" dirty="0" smtClean="0"/>
              <a:t> 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 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8079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07937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3505200"/>
            <a:ext cx="5029200" cy="791831"/>
          </a:xfrm>
          <a:prstGeom prst="rect">
            <a:avLst/>
          </a:prstGeom>
          <a:noFill/>
        </p:spPr>
      </p:pic>
      <p:sp>
        <p:nvSpPr>
          <p:cNvPr id="80794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80793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4495800"/>
            <a:ext cx="5029200" cy="791831"/>
          </a:xfrm>
          <a:prstGeom prst="rect">
            <a:avLst/>
          </a:prstGeom>
          <a:noFill/>
        </p:spPr>
      </p:pic>
      <p:sp>
        <p:nvSpPr>
          <p:cNvPr id="80794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807941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2743200"/>
            <a:ext cx="5483087" cy="381000"/>
          </a:xfrm>
          <a:prstGeom prst="rect">
            <a:avLst/>
          </a:prstGeom>
          <a:noFill/>
        </p:spPr>
      </p:pic>
      <p:sp>
        <p:nvSpPr>
          <p:cNvPr id="80794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807943" name="Picture 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5638800"/>
            <a:ext cx="9144000" cy="609600"/>
          </a:xfrm>
          <a:prstGeom prst="rect">
            <a:avLst/>
          </a:prstGeom>
          <a:noFill/>
        </p:spPr>
      </p:pic>
      <p:sp>
        <p:nvSpPr>
          <p:cNvPr id="807945" name="Rectangle 9"/>
          <p:cNvSpPr>
            <a:spLocks noChangeArrowheads="1"/>
          </p:cNvSpPr>
          <p:nvPr/>
        </p:nvSpPr>
        <p:spPr bwMode="auto">
          <a:xfrm>
            <a:off x="0" y="819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                                    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Motion parallax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hlinkClick r:id="rId3"/>
              </a:rPr>
              <a:t>http://psych.hanover.edu/KRANTZ/MotionParallax/MotionParallax.html</a:t>
            </a:r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723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-76200"/>
            <a:ext cx="77724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Applications of Frame Jump </a:t>
            </a:r>
            <a:br>
              <a:rPr lang="en-US" sz="3200" dirty="0" smtClean="0"/>
            </a:br>
            <a:r>
              <a:rPr lang="en-US" sz="3200" dirty="0" smtClean="0"/>
              <a:t>Technique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used as a Background Subtraction method.</a:t>
            </a:r>
          </a:p>
          <a:p>
            <a:r>
              <a:rPr lang="en-US" dirty="0" smtClean="0"/>
              <a:t>Flexibility to use it with other Feature Extraction Techniques.</a:t>
            </a:r>
          </a:p>
          <a:p>
            <a:r>
              <a:rPr lang="en-US" dirty="0" smtClean="0"/>
              <a:t>Removes redundant information about the features.</a:t>
            </a:r>
          </a:p>
          <a:p>
            <a:r>
              <a:rPr lang="en-US" dirty="0" smtClean="0"/>
              <a:t>Easy to implement and computationally inexpensive</a:t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14478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Motion vs. Stereo: Similarities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478657" y="1481882"/>
            <a:ext cx="8229600" cy="4525962"/>
          </a:xfrm>
        </p:spPr>
        <p:txBody>
          <a:bodyPr/>
          <a:lstStyle/>
          <a:p>
            <a:pPr eaLnBrk="1" hangingPunct="1"/>
            <a:r>
              <a:rPr lang="en-US" sz="2800" dirty="0" smtClean="0"/>
              <a:t>Both involve solving</a:t>
            </a:r>
          </a:p>
          <a:p>
            <a:pPr lvl="1" eaLnBrk="1" hangingPunct="1"/>
            <a:r>
              <a:rPr lang="en-US" dirty="0" smtClean="0"/>
              <a:t>Correspondence: disparities, motion vectors</a:t>
            </a:r>
          </a:p>
          <a:p>
            <a:pPr lvl="1" eaLnBrk="1" hangingPunct="1"/>
            <a:r>
              <a:rPr lang="en-US" dirty="0" smtClean="0"/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4218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7" name="Content Placeholder 2"/>
          <p:cNvSpPr>
            <a:spLocks noGrp="1"/>
          </p:cNvSpPr>
          <p:nvPr>
            <p:ph idx="4294967295"/>
          </p:nvPr>
        </p:nvSpPr>
        <p:spPr>
          <a:xfrm>
            <a:off x="533400" y="1295400"/>
            <a:ext cx="8229600" cy="452596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sz="2800" b="1" dirty="0" smtClean="0"/>
              <a:t>Motion</a:t>
            </a:r>
            <a:r>
              <a:rPr lang="en-US" sz="2800" dirty="0" smtClean="0"/>
              <a:t>: </a:t>
            </a:r>
          </a:p>
          <a:p>
            <a:pPr lvl="1" eaLnBrk="1" hangingPunct="1"/>
            <a:r>
              <a:rPr lang="en-US" dirty="0" smtClean="0"/>
              <a:t>Uses velocity: consecutive frames must be close to get good approximate time derivative</a:t>
            </a:r>
          </a:p>
          <a:p>
            <a:pPr lvl="1" eaLnBrk="1" hangingPunct="1"/>
            <a:r>
              <a:rPr lang="en-US" dirty="0" smtClean="0"/>
              <a:t>3d movement between camera and scene not necessarily single 3d rigid transformation</a:t>
            </a:r>
          </a:p>
          <a:p>
            <a:pPr eaLnBrk="1" hangingPunct="1"/>
            <a:r>
              <a:rPr lang="en-US" sz="2800" b="1" dirty="0" smtClean="0"/>
              <a:t>Whereas with stereo</a:t>
            </a:r>
            <a:r>
              <a:rPr lang="en-US" sz="2800" dirty="0" smtClean="0"/>
              <a:t>: 	</a:t>
            </a:r>
          </a:p>
          <a:p>
            <a:pPr lvl="1" eaLnBrk="1" hangingPunct="1"/>
            <a:r>
              <a:rPr lang="en-US" dirty="0" smtClean="0"/>
              <a:t>Could have any disparity value</a:t>
            </a:r>
          </a:p>
          <a:p>
            <a:pPr lvl="1" eaLnBrk="1" hangingPunct="1"/>
            <a:r>
              <a:rPr lang="en-US" dirty="0" smtClean="0"/>
              <a:t>View pair separated by a single 3d transformation</a:t>
            </a:r>
          </a:p>
          <a:p>
            <a:pPr eaLnBrk="1" hangingPunct="1"/>
            <a:endParaRPr lang="en-US" sz="28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78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4000" dirty="0" smtClean="0"/>
              <a:t>Motion vs. Stereo: Differences</a:t>
            </a:r>
          </a:p>
        </p:txBody>
      </p:sp>
    </p:spTree>
    <p:extLst>
      <p:ext uri="{BB962C8B-B14F-4D97-AF65-F5344CB8AC3E}">
        <p14:creationId xmlns:p14="http://schemas.microsoft.com/office/powerpoint/2010/main" val="1431392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Video as an “Image Stack”</a:t>
            </a:r>
            <a:endParaRPr lang="en-US" dirty="0"/>
          </a:p>
        </p:txBody>
      </p:sp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4267200"/>
            <a:ext cx="7772400" cy="2362200"/>
          </a:xfrm>
        </p:spPr>
        <p:txBody>
          <a:bodyPr/>
          <a:lstStyle/>
          <a:p>
            <a:r>
              <a:rPr lang="en-US" dirty="0" smtClean="0"/>
              <a:t>Can </a:t>
            </a:r>
            <a:r>
              <a:rPr lang="en-US" dirty="0"/>
              <a:t>look at video data as a </a:t>
            </a:r>
            <a:r>
              <a:rPr lang="en-US" dirty="0" err="1"/>
              <a:t>spatio</a:t>
            </a:r>
            <a:r>
              <a:rPr lang="en-US" dirty="0"/>
              <a:t>-temporal volume</a:t>
            </a:r>
          </a:p>
          <a:p>
            <a:pPr lvl="1"/>
            <a:r>
              <a:rPr lang="en-US" dirty="0"/>
              <a:t>If camera is stationary, each line through time corresponds to a single ray in </a:t>
            </a:r>
            <a:r>
              <a:rPr lang="en-US" dirty="0" smtClean="0"/>
              <a:t>space</a:t>
            </a:r>
            <a:endParaRPr lang="en-US" dirty="0"/>
          </a:p>
        </p:txBody>
      </p:sp>
      <p:pic>
        <p:nvPicPr>
          <p:cNvPr id="7680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371600"/>
            <a:ext cx="31242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8005" name="Line 5"/>
          <p:cNvSpPr>
            <a:spLocks noChangeShapeType="1"/>
          </p:cNvSpPr>
          <p:nvPr/>
        </p:nvSpPr>
        <p:spPr bwMode="auto">
          <a:xfrm>
            <a:off x="2743200" y="1676399"/>
            <a:ext cx="0" cy="2209800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/>
          </a:ln>
          <a:effectLst/>
        </p:spPr>
        <p:txBody>
          <a:bodyPr lIns="91436" tIns="45716" rIns="91436" bIns="45716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8006" name="Line 6"/>
          <p:cNvSpPr>
            <a:spLocks noChangeShapeType="1"/>
          </p:cNvSpPr>
          <p:nvPr/>
        </p:nvSpPr>
        <p:spPr bwMode="auto">
          <a:xfrm>
            <a:off x="2895600" y="1523999"/>
            <a:ext cx="0" cy="2209800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/>
          </a:ln>
          <a:effectLst/>
        </p:spPr>
        <p:txBody>
          <a:bodyPr lIns="91436" tIns="45716" rIns="91436" bIns="45716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8007" name="Line 7"/>
          <p:cNvSpPr>
            <a:spLocks noChangeShapeType="1"/>
          </p:cNvSpPr>
          <p:nvPr/>
        </p:nvSpPr>
        <p:spPr bwMode="auto">
          <a:xfrm>
            <a:off x="3200400" y="1447799"/>
            <a:ext cx="0" cy="2209800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/>
          </a:ln>
          <a:effectLst/>
        </p:spPr>
        <p:txBody>
          <a:bodyPr lIns="91436" tIns="45716" rIns="91436" bIns="45716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8008" name="Line 8"/>
          <p:cNvSpPr>
            <a:spLocks noChangeShapeType="1"/>
          </p:cNvSpPr>
          <p:nvPr/>
        </p:nvSpPr>
        <p:spPr bwMode="auto">
          <a:xfrm>
            <a:off x="3429000" y="1600200"/>
            <a:ext cx="0" cy="2209800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/>
          </a:ln>
          <a:effectLst/>
        </p:spPr>
        <p:txBody>
          <a:bodyPr lIns="91436" tIns="45716" rIns="91436" bIns="45716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8009" name="Line 9"/>
          <p:cNvSpPr>
            <a:spLocks noChangeShapeType="1"/>
          </p:cNvSpPr>
          <p:nvPr/>
        </p:nvSpPr>
        <p:spPr bwMode="auto">
          <a:xfrm>
            <a:off x="3733800" y="1523999"/>
            <a:ext cx="0" cy="2209800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/>
          </a:ln>
          <a:effectLst/>
        </p:spPr>
        <p:txBody>
          <a:bodyPr lIns="91436" tIns="45716" rIns="91436" bIns="45716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8010" name="Line 10"/>
          <p:cNvSpPr>
            <a:spLocks noChangeShapeType="1"/>
          </p:cNvSpPr>
          <p:nvPr/>
        </p:nvSpPr>
        <p:spPr bwMode="auto">
          <a:xfrm>
            <a:off x="4038600" y="1676399"/>
            <a:ext cx="0" cy="2209800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/>
          </a:ln>
          <a:effectLst/>
        </p:spPr>
        <p:txBody>
          <a:bodyPr lIns="91436" tIns="45716" rIns="91436" bIns="45716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8011" name="Line 11"/>
          <p:cNvSpPr>
            <a:spLocks noChangeShapeType="1"/>
          </p:cNvSpPr>
          <p:nvPr/>
        </p:nvSpPr>
        <p:spPr bwMode="auto">
          <a:xfrm>
            <a:off x="6019800" y="3352797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1436" tIns="45716" rIns="91436" bIns="45716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8012" name="Line 12"/>
          <p:cNvSpPr>
            <a:spLocks noChangeShapeType="1"/>
          </p:cNvSpPr>
          <p:nvPr/>
        </p:nvSpPr>
        <p:spPr bwMode="auto">
          <a:xfrm flipV="1">
            <a:off x="6019800" y="1600200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91436" tIns="45716" rIns="91436" bIns="45716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768013" name="AutoShape 13"/>
          <p:cNvCxnSpPr>
            <a:cxnSpLocks noChangeShapeType="1"/>
          </p:cNvCxnSpPr>
          <p:nvPr/>
        </p:nvCxnSpPr>
        <p:spPr bwMode="auto">
          <a:xfrm>
            <a:off x="6172200" y="2133599"/>
            <a:ext cx="1600200" cy="83820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</p:spPr>
      </p:cxnSp>
      <p:sp>
        <p:nvSpPr>
          <p:cNvPr id="768014" name="Text Box 14"/>
          <p:cNvSpPr txBox="1">
            <a:spLocks noChangeArrowheads="1"/>
          </p:cNvSpPr>
          <p:nvPr/>
        </p:nvSpPr>
        <p:spPr bwMode="auto">
          <a:xfrm>
            <a:off x="7680330" y="3317872"/>
            <a:ext cx="271227" cy="46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6" tIns="45716" rIns="91436" bIns="45716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t</a:t>
            </a:r>
          </a:p>
        </p:txBody>
      </p:sp>
      <p:sp>
        <p:nvSpPr>
          <p:cNvPr id="768015" name="Text Box 15"/>
          <p:cNvSpPr txBox="1">
            <a:spLocks noChangeArrowheads="1"/>
          </p:cNvSpPr>
          <p:nvPr/>
        </p:nvSpPr>
        <p:spPr bwMode="auto">
          <a:xfrm>
            <a:off x="5694368" y="3108324"/>
            <a:ext cx="3254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6" tIns="45716" rIns="91436" bIns="45716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768016" name="Text Box 16"/>
          <p:cNvSpPr txBox="1">
            <a:spLocks noChangeArrowheads="1"/>
          </p:cNvSpPr>
          <p:nvPr/>
        </p:nvSpPr>
        <p:spPr bwMode="auto">
          <a:xfrm>
            <a:off x="5410200" y="1419225"/>
            <a:ext cx="608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6" tIns="45716" rIns="91436" bIns="45716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255</a:t>
            </a:r>
          </a:p>
        </p:txBody>
      </p:sp>
      <p:sp>
        <p:nvSpPr>
          <p:cNvPr id="768017" name="Line 17"/>
          <p:cNvSpPr>
            <a:spLocks noChangeShapeType="1"/>
          </p:cNvSpPr>
          <p:nvPr/>
        </p:nvSpPr>
        <p:spPr bwMode="auto">
          <a:xfrm flipH="1">
            <a:off x="4038605" y="2590802"/>
            <a:ext cx="2819400" cy="638175"/>
          </a:xfrm>
          <a:prstGeom prst="line">
            <a:avLst/>
          </a:prstGeom>
          <a:noFill/>
          <a:ln w="5715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 lIns="91436" tIns="45716" rIns="91436" bIns="45716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8019" name="Line 19"/>
          <p:cNvSpPr>
            <a:spLocks noChangeShapeType="1"/>
          </p:cNvSpPr>
          <p:nvPr/>
        </p:nvSpPr>
        <p:spPr bwMode="auto">
          <a:xfrm flipV="1">
            <a:off x="1828800" y="1523997"/>
            <a:ext cx="76200" cy="2514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lIns="91436" tIns="45716" rIns="91436" bIns="45716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8020" name="Text Box 20"/>
          <p:cNvSpPr txBox="1">
            <a:spLocks noChangeArrowheads="1"/>
          </p:cNvSpPr>
          <p:nvPr/>
        </p:nvSpPr>
        <p:spPr bwMode="auto">
          <a:xfrm>
            <a:off x="1144588" y="1524000"/>
            <a:ext cx="773287" cy="46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6" tIns="45716" rIns="91436" bIns="45716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time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" y="6248400"/>
            <a:ext cx="2590800" cy="338546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sz="1600" dirty="0" err="1" smtClean="0"/>
              <a:t>Alyosha</a:t>
            </a:r>
            <a:r>
              <a:rPr lang="en-US" sz="1600" dirty="0" smtClean="0"/>
              <a:t> </a:t>
            </a:r>
            <a:r>
              <a:rPr lang="en-US" sz="1600" dirty="0" err="1" smtClean="0"/>
              <a:t>Efros</a:t>
            </a:r>
            <a:r>
              <a:rPr lang="en-US" sz="1600" dirty="0" smtClean="0"/>
              <a:t>, CMU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074" name="pool7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1143000"/>
            <a:ext cx="6858000" cy="4572000"/>
          </a:xfrm>
          <a:prstGeom prst="rect">
            <a:avLst/>
          </a:prstGeom>
          <a:noFill/>
        </p:spPr>
      </p:pic>
      <p:sp>
        <p:nvSpPr>
          <p:cNvPr id="77107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dirty="0"/>
              <a:t>Input Video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" y="6248400"/>
            <a:ext cx="2590800" cy="338546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sz="1600" dirty="0" err="1" smtClean="0"/>
              <a:t>Alyosha</a:t>
            </a:r>
            <a:r>
              <a:rPr lang="en-US" sz="1600" dirty="0" smtClean="0"/>
              <a:t> </a:t>
            </a:r>
            <a:r>
              <a:rPr lang="en-US" sz="1600" dirty="0" err="1" smtClean="0"/>
              <a:t>Efros</a:t>
            </a:r>
            <a:r>
              <a:rPr lang="en-US" sz="1600" dirty="0" smtClean="0"/>
              <a:t>, CMU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710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3" fill="hold"/>
                                        <p:tgtEl>
                                          <p:spTgt spid="7710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1074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71074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098" name="Picture 2" descr="pool7-mea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143000"/>
            <a:ext cx="6858000" cy="4572000"/>
          </a:xfrm>
          <a:prstGeom prst="rect">
            <a:avLst/>
          </a:prstGeom>
          <a:noFill/>
        </p:spPr>
      </p:pic>
      <p:sp>
        <p:nvSpPr>
          <p:cNvPr id="772099" name="Rectangle 3"/>
          <p:cNvSpPr>
            <a:spLocks noGrp="1" noChangeArrowheads="1"/>
          </p:cNvSpPr>
          <p:nvPr>
            <p:ph type="title"/>
          </p:nvPr>
        </p:nvSpPr>
        <p:spPr>
          <a:xfrm>
            <a:off x="914400" y="-152400"/>
            <a:ext cx="7772400" cy="1143000"/>
          </a:xfrm>
        </p:spPr>
        <p:txBody>
          <a:bodyPr/>
          <a:lstStyle/>
          <a:p>
            <a:r>
              <a:rPr lang="en-US" dirty="0"/>
              <a:t>Average Image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6214654"/>
            <a:ext cx="2590800" cy="338546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sz="1600" dirty="0" err="1" smtClean="0"/>
              <a:t>Alyosha</a:t>
            </a:r>
            <a:r>
              <a:rPr lang="en-US" sz="1600" dirty="0" smtClean="0"/>
              <a:t> </a:t>
            </a:r>
            <a:r>
              <a:rPr lang="en-US" sz="1600" dirty="0" err="1" smtClean="0"/>
              <a:t>Efros</a:t>
            </a:r>
            <a:r>
              <a:rPr lang="en-US" sz="1600" dirty="0" smtClean="0"/>
              <a:t>, CMU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2" cstate="print"/>
          <a:srcRect l="16250" t="5641" r="7813" b="3590"/>
          <a:stretch>
            <a:fillRect/>
          </a:stretch>
        </p:blipFill>
        <p:spPr bwMode="auto">
          <a:xfrm>
            <a:off x="1295400" y="1066800"/>
            <a:ext cx="7086600" cy="5161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-38100" y="6248400"/>
            <a:ext cx="369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Slide credit: </a:t>
            </a:r>
            <a:r>
              <a:rPr lang="en-US" sz="1600" dirty="0" err="1" smtClean="0"/>
              <a:t>Birgi</a:t>
            </a:r>
            <a:r>
              <a:rPr lang="en-US" sz="1600" dirty="0" smtClean="0"/>
              <a:t> </a:t>
            </a:r>
            <a:r>
              <a:rPr lang="en-US" sz="1600" dirty="0" err="1"/>
              <a:t>T</a:t>
            </a:r>
            <a:r>
              <a:rPr lang="en-US" sz="1600" dirty="0" err="1" smtClean="0"/>
              <a:t>amersoy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78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Background subtraction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Simple techniques can do ok with static camera</a:t>
            </a:r>
          </a:p>
          <a:p>
            <a:r>
              <a:rPr lang="en-US" dirty="0" smtClean="0"/>
              <a:t>…But hard to do perfectly</a:t>
            </a:r>
          </a:p>
          <a:p>
            <a:endParaRPr lang="en-US" dirty="0" smtClean="0"/>
          </a:p>
          <a:p>
            <a:r>
              <a:rPr lang="en-US" dirty="0" smtClean="0"/>
              <a:t>Widely used:</a:t>
            </a:r>
          </a:p>
          <a:p>
            <a:pPr lvl="1"/>
            <a:r>
              <a:rPr lang="en-US" dirty="0" smtClean="0"/>
              <a:t>Traffic monitoring (counting vehicles, detecting &amp; tracking vehicles, pedestrians),</a:t>
            </a:r>
          </a:p>
          <a:p>
            <a:pPr lvl="1"/>
            <a:r>
              <a:rPr lang="en-US" dirty="0" smtClean="0"/>
              <a:t>Human action recognition (run, walk, jump, squat),</a:t>
            </a:r>
          </a:p>
          <a:p>
            <a:pPr lvl="1"/>
            <a:r>
              <a:rPr lang="en-US" dirty="0" smtClean="0"/>
              <a:t>Human-computer interaction</a:t>
            </a:r>
          </a:p>
          <a:p>
            <a:pPr lvl="1"/>
            <a:r>
              <a:rPr lang="en-US" dirty="0" smtClean="0"/>
              <a:t>Object tracking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02" name="Picture 2"/>
          <p:cNvPicPr>
            <a:picLocks noChangeAspect="1" noChangeArrowheads="1"/>
          </p:cNvPicPr>
          <p:nvPr/>
        </p:nvPicPr>
        <p:blipFill>
          <a:blip r:embed="rId2" cstate="print"/>
          <a:srcRect l="16563" t="7179" r="10625" b="5641"/>
          <a:stretch>
            <a:fillRect/>
          </a:stretch>
        </p:blipFill>
        <p:spPr bwMode="auto">
          <a:xfrm>
            <a:off x="762000" y="990600"/>
            <a:ext cx="7848600" cy="5269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" y="6248400"/>
            <a:ext cx="369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Slide credit: </a:t>
            </a:r>
            <a:r>
              <a:rPr lang="en-US" sz="1600" dirty="0" err="1" smtClean="0"/>
              <a:t>Birgi</a:t>
            </a:r>
            <a:r>
              <a:rPr lang="en-US" sz="1600" dirty="0" smtClean="0"/>
              <a:t> </a:t>
            </a:r>
            <a:r>
              <a:rPr lang="en-US" sz="1600" dirty="0" err="1"/>
              <a:t>T</a:t>
            </a:r>
            <a:r>
              <a:rPr lang="en-US" sz="1600" dirty="0" err="1" smtClean="0"/>
              <a:t>amersoy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2" cstate="print"/>
          <a:srcRect l="16875" t="6154" r="9375" b="5641"/>
          <a:stretch>
            <a:fillRect/>
          </a:stretch>
        </p:blipFill>
        <p:spPr bwMode="auto">
          <a:xfrm>
            <a:off x="990600" y="990600"/>
            <a:ext cx="7581014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-38100" y="6248400"/>
            <a:ext cx="369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Slide credit: </a:t>
            </a:r>
            <a:r>
              <a:rPr lang="en-US" sz="1600" dirty="0" err="1" smtClean="0"/>
              <a:t>Birgi</a:t>
            </a:r>
            <a:r>
              <a:rPr lang="en-US" sz="1600" dirty="0" smtClean="0"/>
              <a:t> </a:t>
            </a:r>
            <a:r>
              <a:rPr lang="en-US" sz="1600" dirty="0" err="1"/>
              <a:t>T</a:t>
            </a:r>
            <a:r>
              <a:rPr lang="en-US" sz="1600" dirty="0" err="1" smtClean="0"/>
              <a:t>amersoy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print"/>
          <a:srcRect l="18629" t="12201" r="10956" b="3847"/>
          <a:stretch>
            <a:fillRect/>
          </a:stretch>
        </p:blipFill>
        <p:spPr bwMode="auto">
          <a:xfrm>
            <a:off x="0" y="993775"/>
            <a:ext cx="5976938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0" y="6327742"/>
            <a:ext cx="9144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</a:rPr>
              <a:t>Figure from Michael Black, Ph.D. Thesis</a:t>
            </a:r>
          </a:p>
        </p:txBody>
      </p:sp>
      <p:sp>
        <p:nvSpPr>
          <p:cNvPr id="38919" name="Text Box 8"/>
          <p:cNvSpPr txBox="1">
            <a:spLocks noChangeArrowheads="1"/>
          </p:cNvSpPr>
          <p:nvPr/>
        </p:nvSpPr>
        <p:spPr bwMode="auto">
          <a:xfrm>
            <a:off x="6324600" y="1947862"/>
            <a:ext cx="2916238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800" dirty="0" smtClean="0">
                <a:solidFill>
                  <a:srgbClr val="000000"/>
                </a:solidFill>
              </a:rPr>
              <a:t>Length </a:t>
            </a:r>
            <a:r>
              <a:rPr lang="en-US" sz="2800" dirty="0">
                <a:solidFill>
                  <a:srgbClr val="000000"/>
                </a:solidFill>
              </a:rPr>
              <a:t>of flow vectors inversely proportional to </a:t>
            </a:r>
            <a:r>
              <a:rPr lang="en-US" sz="2800" dirty="0" smtClean="0">
                <a:solidFill>
                  <a:srgbClr val="000000"/>
                </a:solidFill>
              </a:rPr>
              <a:t>depth Z </a:t>
            </a:r>
            <a:r>
              <a:rPr lang="en-US" sz="2800" dirty="0">
                <a:solidFill>
                  <a:srgbClr val="000000"/>
                </a:solidFill>
              </a:rPr>
              <a:t>of 3d point</a:t>
            </a:r>
          </a:p>
        </p:txBody>
      </p:sp>
      <p:sp>
        <p:nvSpPr>
          <p:cNvPr id="38920" name="Text Box 9"/>
          <p:cNvSpPr txBox="1">
            <a:spLocks noChangeArrowheads="1"/>
          </p:cNvSpPr>
          <p:nvPr/>
        </p:nvSpPr>
        <p:spPr bwMode="auto">
          <a:xfrm>
            <a:off x="6530975" y="5181600"/>
            <a:ext cx="23844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points closer to the camera move more quickly across the image plane</a:t>
            </a:r>
          </a:p>
        </p:txBody>
      </p:sp>
      <p:sp>
        <p:nvSpPr>
          <p:cNvPr id="38921" name="Line 10"/>
          <p:cNvSpPr>
            <a:spLocks noChangeShapeType="1"/>
          </p:cNvSpPr>
          <p:nvPr/>
        </p:nvSpPr>
        <p:spPr bwMode="auto">
          <a:xfrm flipH="1" flipV="1">
            <a:off x="5400675" y="4859337"/>
            <a:ext cx="1152525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0200" y="76200"/>
            <a:ext cx="7772400" cy="838200"/>
          </a:xfrm>
        </p:spPr>
        <p:txBody>
          <a:bodyPr/>
          <a:lstStyle/>
          <a:p>
            <a:r>
              <a:rPr lang="en-US" sz="3600" dirty="0" smtClean="0"/>
              <a:t>Motion field + camera motion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74415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/>
          <p:cNvPicPr>
            <a:picLocks noChangeAspect="1" noChangeArrowheads="1"/>
          </p:cNvPicPr>
          <p:nvPr/>
        </p:nvPicPr>
        <p:blipFill>
          <a:blip r:embed="rId2" cstate="print"/>
          <a:srcRect l="17188" t="7692" r="13750" b="10256"/>
          <a:stretch>
            <a:fillRect/>
          </a:stretch>
        </p:blipFill>
        <p:spPr bwMode="auto">
          <a:xfrm>
            <a:off x="836295" y="990600"/>
            <a:ext cx="7545705" cy="5462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2362200" y="5486400"/>
            <a:ext cx="990600" cy="609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38100" y="6290846"/>
            <a:ext cx="369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Slide credit: </a:t>
            </a:r>
            <a:r>
              <a:rPr lang="en-US" sz="1600" dirty="0" err="1" smtClean="0"/>
              <a:t>Birgi</a:t>
            </a:r>
            <a:r>
              <a:rPr lang="en-US" sz="1600" dirty="0" smtClean="0"/>
              <a:t> </a:t>
            </a:r>
            <a:r>
              <a:rPr lang="en-US" sz="1600" dirty="0" err="1"/>
              <a:t>T</a:t>
            </a:r>
            <a:r>
              <a:rPr lang="en-US" sz="1600" dirty="0" err="1" smtClean="0"/>
              <a:t>amersoy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074" name="Picture 2"/>
          <p:cNvPicPr>
            <a:picLocks noChangeAspect="1" noChangeArrowheads="1"/>
          </p:cNvPicPr>
          <p:nvPr/>
        </p:nvPicPr>
        <p:blipFill>
          <a:blip r:embed="rId2" cstate="print"/>
          <a:srcRect l="16875" t="7179" r="10938" b="9231"/>
          <a:stretch>
            <a:fillRect/>
          </a:stretch>
        </p:blipFill>
        <p:spPr bwMode="auto">
          <a:xfrm>
            <a:off x="914400" y="990600"/>
            <a:ext cx="7772400" cy="548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-76200" y="6248400"/>
            <a:ext cx="369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Slide credit: </a:t>
            </a:r>
            <a:r>
              <a:rPr lang="en-US" sz="1600" dirty="0" err="1" smtClean="0"/>
              <a:t>Birgi</a:t>
            </a:r>
            <a:r>
              <a:rPr lang="en-US" sz="1600" dirty="0" smtClean="0"/>
              <a:t> </a:t>
            </a:r>
            <a:r>
              <a:rPr lang="en-US" sz="1600" dirty="0" err="1"/>
              <a:t>T</a:t>
            </a:r>
            <a:r>
              <a:rPr lang="en-US" sz="1600" dirty="0" err="1" smtClean="0"/>
              <a:t>amersoy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Frame differences</a:t>
            </a:r>
            <a:br>
              <a:rPr lang="en-US" sz="3200" dirty="0" smtClean="0"/>
            </a:br>
            <a:r>
              <a:rPr lang="en-US" sz="3200" dirty="0" smtClean="0"/>
              <a:t>vs. background subtraction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989637"/>
            <a:ext cx="8229600" cy="792163"/>
          </a:xfrm>
        </p:spPr>
        <p:txBody>
          <a:bodyPr/>
          <a:lstStyle/>
          <a:p>
            <a:pPr>
              <a:buNone/>
            </a:pPr>
            <a:r>
              <a:rPr lang="en-US" sz="2400" dirty="0" smtClean="0"/>
              <a:t>Toyama et al. 1999</a:t>
            </a:r>
            <a:endParaRPr lang="en-US" sz="2400" dirty="0"/>
          </a:p>
        </p:txBody>
      </p:sp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2" cstate="print"/>
          <a:srcRect l="13437" t="24615" r="14063" b="19487"/>
          <a:stretch>
            <a:fillRect/>
          </a:stretch>
        </p:blipFill>
        <p:spPr bwMode="auto">
          <a:xfrm>
            <a:off x="24708" y="1295400"/>
            <a:ext cx="9092268" cy="4496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 cstate="print"/>
          <a:srcRect l="17187" t="6667" r="9688" b="5641"/>
          <a:stretch>
            <a:fillRect/>
          </a:stretch>
        </p:blipFill>
        <p:spPr bwMode="auto">
          <a:xfrm>
            <a:off x="533400" y="1066801"/>
            <a:ext cx="8305800" cy="533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-76200" y="6248400"/>
            <a:ext cx="369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Slide credit: </a:t>
            </a:r>
            <a:r>
              <a:rPr lang="en-US" sz="1600" dirty="0" err="1" smtClean="0"/>
              <a:t>Birgi</a:t>
            </a:r>
            <a:r>
              <a:rPr lang="en-US" sz="1600" dirty="0" smtClean="0"/>
              <a:t> </a:t>
            </a:r>
            <a:r>
              <a:rPr lang="en-US" sz="1600" dirty="0" err="1"/>
              <a:t>T</a:t>
            </a:r>
            <a:r>
              <a:rPr lang="en-US" sz="1600" dirty="0" err="1" smtClean="0"/>
              <a:t>amersoy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-152400"/>
            <a:ext cx="7772400" cy="1143000"/>
          </a:xfrm>
        </p:spPr>
        <p:txBody>
          <a:bodyPr/>
          <a:lstStyle/>
          <a:p>
            <a:r>
              <a:rPr lang="en-US" dirty="0"/>
              <a:t>Average/Median Image</a:t>
            </a:r>
          </a:p>
        </p:txBody>
      </p:sp>
      <p:pic>
        <p:nvPicPr>
          <p:cNvPr id="799748" name="Picture 4" descr="The image “http://www-2.cs.cmu.edu/~efros/temp/sphalf01500.jpg” cannot be displayed, because it contains errors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981200"/>
            <a:ext cx="4114800" cy="2743200"/>
          </a:xfrm>
          <a:prstGeom prst="rect">
            <a:avLst/>
          </a:prstGeom>
          <a:noFill/>
        </p:spPr>
      </p:pic>
      <p:pic>
        <p:nvPicPr>
          <p:cNvPr id="799749" name="Picture 5" descr="The image “http://www-2.cs.cmu.edu/~efros/temp/sphalf04000.jpg” cannot be displayed, because it contains errors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981200"/>
            <a:ext cx="4114800" cy="2743200"/>
          </a:xfrm>
          <a:prstGeom prst="rect">
            <a:avLst/>
          </a:prstGeom>
          <a:noFill/>
        </p:spPr>
      </p:pic>
      <p:pic>
        <p:nvPicPr>
          <p:cNvPr id="799750" name="Picture 6" descr="The image “http://www-2.cs.cmu.edu/~efros/temp/sphalf03000.jpg” cannot be displayed, because it contains errors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1981200"/>
            <a:ext cx="4114800" cy="2743200"/>
          </a:xfrm>
          <a:prstGeom prst="rect">
            <a:avLst/>
          </a:prstGeom>
          <a:noFill/>
        </p:spPr>
      </p:pic>
      <p:pic>
        <p:nvPicPr>
          <p:cNvPr id="799751" name="Picture 7" descr="The image “http://www-2.cs.cmu.edu/~efros/temp/sphalf04500.jpg” cannot be displayed, because it contains errors.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1981200"/>
            <a:ext cx="4114800" cy="2743200"/>
          </a:xfrm>
          <a:prstGeom prst="rect">
            <a:avLst/>
          </a:prstGeom>
          <a:noFill/>
        </p:spPr>
      </p:pic>
      <p:pic>
        <p:nvPicPr>
          <p:cNvPr id="799752" name="Picture 8" descr="The image “http://www-2.cs.cmu.edu/~efros/temp/ave.jpg” cannot be displayed, because it contains errors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00600" y="3657600"/>
            <a:ext cx="4114800" cy="2743200"/>
          </a:xfrm>
          <a:prstGeom prst="rect">
            <a:avLst/>
          </a:prstGeom>
          <a:noFill/>
        </p:spPr>
      </p:pic>
      <p:pic>
        <p:nvPicPr>
          <p:cNvPr id="799753" name="Picture 9" descr="The image “http://www-2.cs.cmu.edu/~efros/temp/sphalf02000.jpg” cannot be displayed, because it contains errors.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" y="1981200"/>
            <a:ext cx="4114800" cy="27432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" y="6248400"/>
            <a:ext cx="2590800" cy="338546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sz="1600" dirty="0" err="1" smtClean="0"/>
              <a:t>Alyosha</a:t>
            </a:r>
            <a:r>
              <a:rPr lang="en-US" sz="1600" dirty="0" smtClean="0"/>
              <a:t> </a:t>
            </a:r>
            <a:r>
              <a:rPr lang="en-US" sz="1600" dirty="0" err="1" smtClean="0"/>
              <a:t>Efros</a:t>
            </a:r>
            <a:r>
              <a:rPr lang="en-US" sz="1600" dirty="0" smtClean="0"/>
              <a:t>, CMU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-228600"/>
            <a:ext cx="7772400" cy="1143000"/>
          </a:xfrm>
        </p:spPr>
        <p:txBody>
          <a:bodyPr/>
          <a:lstStyle/>
          <a:p>
            <a:r>
              <a:rPr lang="en-US" dirty="0"/>
              <a:t>Background Subtraction</a:t>
            </a:r>
          </a:p>
        </p:txBody>
      </p:sp>
      <p:pic>
        <p:nvPicPr>
          <p:cNvPr id="800774" name="Picture 6" descr="The image “http://www-2.cs.cmu.edu/~efros/temp/im1.jpg” cannot be displayed, because it contains errors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977090"/>
            <a:ext cx="4114800" cy="2743200"/>
          </a:xfrm>
          <a:prstGeom prst="rect">
            <a:avLst/>
          </a:prstGeom>
          <a:noFill/>
        </p:spPr>
      </p:pic>
      <p:pic>
        <p:nvPicPr>
          <p:cNvPr id="800776" name="Picture 8" descr="The image “http://www-2.cs.cmu.edu/~efros/temp/ave.jpg” cannot be displayed, because it contains errors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977090"/>
            <a:ext cx="4114800" cy="2743200"/>
          </a:xfrm>
          <a:prstGeom prst="rect">
            <a:avLst/>
          </a:prstGeom>
          <a:noFill/>
        </p:spPr>
      </p:pic>
      <p:sp>
        <p:nvSpPr>
          <p:cNvPr id="800777" name="Text Box 9"/>
          <p:cNvSpPr txBox="1">
            <a:spLocks noChangeArrowheads="1"/>
          </p:cNvSpPr>
          <p:nvPr/>
        </p:nvSpPr>
        <p:spPr bwMode="auto">
          <a:xfrm>
            <a:off x="4419601" y="1891490"/>
            <a:ext cx="373658" cy="770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6" tIns="45716" rIns="91436" bIns="45716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-</a:t>
            </a:r>
          </a:p>
        </p:txBody>
      </p:sp>
      <p:sp>
        <p:nvSpPr>
          <p:cNvPr id="800778" name="Text Box 10"/>
          <p:cNvSpPr txBox="1">
            <a:spLocks noChangeArrowheads="1"/>
          </p:cNvSpPr>
          <p:nvPr/>
        </p:nvSpPr>
        <p:spPr bwMode="auto">
          <a:xfrm>
            <a:off x="1524005" y="4648200"/>
            <a:ext cx="506388" cy="770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6" tIns="45716" rIns="91436" bIns="45716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=</a:t>
            </a:r>
          </a:p>
        </p:txBody>
      </p:sp>
      <p:pic>
        <p:nvPicPr>
          <p:cNvPr id="800780" name="Picture 12" descr="The image “http://www-2.cs.cmu.edu/~efros/temp/diff.jpg” cannot be displayed, because it contains errors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3760820"/>
            <a:ext cx="4114800" cy="2743200"/>
          </a:xfrm>
          <a:prstGeom prst="rect">
            <a:avLst/>
          </a:prstGeom>
          <a:noFill/>
        </p:spPr>
      </p:pic>
      <p:pic>
        <p:nvPicPr>
          <p:cNvPr id="800782" name="Picture 14" descr="The image “http://www-2.cs.cmu.edu/~efros/temp/thr.jpg” cannot be displayed, because it contains errors.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4600" y="3760820"/>
            <a:ext cx="4114800" cy="2743200"/>
          </a:xfrm>
          <a:prstGeom prst="rect">
            <a:avLst/>
          </a:prstGeom>
          <a:noFill/>
        </p:spPr>
      </p:pic>
      <p:pic>
        <p:nvPicPr>
          <p:cNvPr id="800784" name="Picture 16" descr="The image “http://www-2.cs.cmu.edu/~efros/temp/open.jpg” cannot be displayed, because it contains errors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4600" y="3760820"/>
            <a:ext cx="4114800" cy="2743200"/>
          </a:xfrm>
          <a:prstGeom prst="rect">
            <a:avLst/>
          </a:prstGeom>
          <a:noFill/>
        </p:spPr>
      </p:pic>
      <p:pic>
        <p:nvPicPr>
          <p:cNvPr id="800786" name="Picture 18" descr="The image “http://www-2.cs.cmu.edu/~efros/temp/dilate.jpg” cannot be displayed, because it contains errors.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4600" y="3760820"/>
            <a:ext cx="4114800" cy="2743200"/>
          </a:xfrm>
          <a:prstGeom prst="rect">
            <a:avLst/>
          </a:prstGeom>
          <a:noFill/>
        </p:spPr>
      </p:pic>
      <p:pic>
        <p:nvPicPr>
          <p:cNvPr id="800790" name="Picture 22" descr="The image “http://www-2.cs.cmu.edu/~efros/temp/final.jpg” cannot be displayed, because it contains errors.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14600" y="3760820"/>
            <a:ext cx="4114800" cy="27432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2" y="6248400"/>
            <a:ext cx="2590800" cy="338546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sz="1600" dirty="0" err="1" smtClean="0"/>
              <a:t>Alyosha</a:t>
            </a:r>
            <a:r>
              <a:rPr lang="en-US" sz="1600" dirty="0" smtClean="0"/>
              <a:t> </a:t>
            </a:r>
            <a:r>
              <a:rPr lang="en-US" sz="1600" dirty="0" err="1" smtClean="0"/>
              <a:t>Efros</a:t>
            </a:r>
            <a:r>
              <a:rPr lang="en-US" sz="1600" dirty="0" smtClean="0"/>
              <a:t>, CMU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077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229600" cy="4525963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dirty="0" smtClean="0"/>
              <a:t>Advantages:</a:t>
            </a:r>
          </a:p>
          <a:p>
            <a:r>
              <a:rPr lang="en-US" dirty="0" smtClean="0"/>
              <a:t>Extremely easy to implement and use!</a:t>
            </a:r>
          </a:p>
          <a:p>
            <a:r>
              <a:rPr lang="en-US" dirty="0" smtClean="0"/>
              <a:t>All pretty fast.</a:t>
            </a:r>
          </a:p>
          <a:p>
            <a:r>
              <a:rPr lang="en-US" dirty="0" smtClean="0"/>
              <a:t>Corresponding background models need not be constant, they change over time.</a:t>
            </a:r>
          </a:p>
          <a:p>
            <a:endParaRPr lang="en-US" dirty="0" smtClean="0"/>
          </a:p>
          <a:p>
            <a:pPr>
              <a:buNone/>
            </a:pPr>
            <a:r>
              <a:rPr lang="en-US" b="1" dirty="0" smtClean="0"/>
              <a:t>Disadvantages:</a:t>
            </a:r>
          </a:p>
          <a:p>
            <a:r>
              <a:rPr lang="en-US" dirty="0" smtClean="0"/>
              <a:t>Accuracy of frame differencing depends on object speed and frame rate</a:t>
            </a:r>
          </a:p>
          <a:p>
            <a:r>
              <a:rPr lang="en-US" dirty="0" smtClean="0"/>
              <a:t>Median background model: relatively high memory requirements.</a:t>
            </a:r>
          </a:p>
          <a:p>
            <a:r>
              <a:rPr lang="en-US" dirty="0" smtClean="0"/>
              <a:t>Setting global threshold </a:t>
            </a:r>
            <a:r>
              <a:rPr lang="en-US" dirty="0" err="1" smtClean="0"/>
              <a:t>Th</a:t>
            </a:r>
            <a:r>
              <a:rPr lang="en-US" dirty="0" smtClean="0"/>
              <a:t>…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3400" y="5791200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When will this basic approach fail?</a:t>
            </a:r>
            <a:endParaRPr lang="en-US" sz="28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-38100" y="6248400"/>
            <a:ext cx="369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Slide credit: </a:t>
            </a:r>
            <a:r>
              <a:rPr lang="en-US" sz="1600" dirty="0" err="1" smtClean="0"/>
              <a:t>Birgi</a:t>
            </a:r>
            <a:r>
              <a:rPr lang="en-US" sz="1600" dirty="0" smtClean="0"/>
              <a:t> </a:t>
            </a:r>
            <a:r>
              <a:rPr lang="en-US" sz="1600" dirty="0" err="1"/>
              <a:t>T</a:t>
            </a:r>
            <a:r>
              <a:rPr lang="en-US" sz="1600" dirty="0" err="1" smtClean="0"/>
              <a:t>amersoy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Background mixture models</a:t>
            </a:r>
            <a:endParaRPr lang="en-US" dirty="0"/>
          </a:p>
        </p:txBody>
      </p:sp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3" cstate="print"/>
          <a:srcRect l="34062" t="31795" r="24063" b="7692"/>
          <a:stretch>
            <a:fillRect/>
          </a:stretch>
        </p:blipFill>
        <p:spPr bwMode="auto">
          <a:xfrm>
            <a:off x="76200" y="1026993"/>
            <a:ext cx="5410200" cy="4764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" y="5867400"/>
            <a:ext cx="8915400" cy="381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dirty="0" smtClean="0"/>
              <a:t>Adaptive Background Mixture Models for Real-Time Tracking, </a:t>
            </a:r>
          </a:p>
          <a:p>
            <a:pPr>
              <a:buNone/>
            </a:pPr>
            <a:r>
              <a:rPr lang="en-US" sz="1800" dirty="0" smtClean="0"/>
              <a:t>Chris </a:t>
            </a:r>
            <a:r>
              <a:rPr lang="en-US" sz="1800" dirty="0" err="1" smtClean="0"/>
              <a:t>Stauer</a:t>
            </a:r>
            <a:r>
              <a:rPr lang="en-US" sz="1800" dirty="0" smtClean="0"/>
              <a:t> &amp; W.E.L. </a:t>
            </a:r>
            <a:r>
              <a:rPr lang="en-US" sz="1800" dirty="0" err="1" smtClean="0"/>
              <a:t>Grimson</a:t>
            </a:r>
            <a:endParaRPr lang="en-US" sz="1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1066800"/>
            <a:ext cx="3352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562600" y="3810000"/>
            <a:ext cx="3962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Idea</a:t>
            </a:r>
            <a:r>
              <a:rPr lang="en-US" sz="2200" dirty="0" smtClean="0"/>
              <a:t>: model each </a:t>
            </a:r>
          </a:p>
          <a:p>
            <a:r>
              <a:rPr lang="en-US" sz="2200" dirty="0" smtClean="0"/>
              <a:t>background pixel with a </a:t>
            </a:r>
            <a:r>
              <a:rPr lang="en-US" sz="2200" i="1" dirty="0" smtClean="0"/>
              <a:t>mixture</a:t>
            </a:r>
            <a:r>
              <a:rPr lang="en-US" sz="2200" dirty="0" smtClean="0"/>
              <a:t> of Gaussians; </a:t>
            </a:r>
          </a:p>
          <a:p>
            <a:r>
              <a:rPr lang="en-US" sz="2200" dirty="0" smtClean="0"/>
              <a:t>update its parameters over time.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-152400"/>
            <a:ext cx="8229600" cy="1143000"/>
          </a:xfrm>
        </p:spPr>
        <p:txBody>
          <a:bodyPr/>
          <a:lstStyle/>
          <a:p>
            <a:r>
              <a:rPr lang="en-US" sz="3200" dirty="0" smtClean="0"/>
              <a:t>Background subtraction with </a:t>
            </a:r>
            <a:r>
              <a:rPr lang="en-US" sz="3200" b="1" dirty="0" smtClean="0"/>
              <a:t>depth</a:t>
            </a:r>
            <a:endParaRPr lang="en-US" sz="3200" b="1" dirty="0"/>
          </a:p>
        </p:txBody>
      </p:sp>
      <p:pic>
        <p:nvPicPr>
          <p:cNvPr id="4" name="Picture 3" descr="kickdept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017620"/>
            <a:ext cx="7315200" cy="518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122321"/>
            <a:ext cx="9372600" cy="430879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sz="2200" i="1" dirty="0" smtClean="0"/>
              <a:t>How can we select foreground pixels based on depth information?</a:t>
            </a:r>
            <a:endParaRPr lang="en-US" sz="2200" i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Human activity in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8305800" cy="5257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No universal terminology, but approximately:</a:t>
            </a:r>
          </a:p>
          <a:p>
            <a:pPr>
              <a:buNone/>
            </a:pPr>
            <a:endParaRPr lang="en-US" sz="400" dirty="0" smtClean="0"/>
          </a:p>
          <a:p>
            <a:r>
              <a:rPr lang="en-US" sz="2800" dirty="0" smtClean="0"/>
              <a:t>“</a:t>
            </a:r>
            <a:r>
              <a:rPr lang="en-US" sz="2800" b="1" dirty="0" smtClean="0"/>
              <a:t>Actions</a:t>
            </a:r>
            <a:r>
              <a:rPr lang="en-US" sz="2800" dirty="0" smtClean="0"/>
              <a:t>”: atomic motion patterns -- often gesture-like, single clear-cut trajectory, single nameable behavior (e.g., sit, wave arms)</a:t>
            </a:r>
          </a:p>
          <a:p>
            <a:endParaRPr lang="en-US" sz="2800" dirty="0" smtClean="0"/>
          </a:p>
          <a:p>
            <a:r>
              <a:rPr lang="en-US" sz="2800" dirty="0" smtClean="0"/>
              <a:t>“</a:t>
            </a:r>
            <a:r>
              <a:rPr lang="en-US" sz="2800" b="1" dirty="0" smtClean="0"/>
              <a:t>Activity</a:t>
            </a:r>
            <a:r>
              <a:rPr lang="en-US" sz="2800" dirty="0" smtClean="0"/>
              <a:t>”:  series or composition of actions (e.g., interactions between people)</a:t>
            </a:r>
          </a:p>
          <a:p>
            <a:endParaRPr lang="en-US" sz="2800" dirty="0" smtClean="0"/>
          </a:p>
          <a:p>
            <a:r>
              <a:rPr lang="en-US" sz="2800" dirty="0" smtClean="0"/>
              <a:t>“</a:t>
            </a:r>
            <a:r>
              <a:rPr lang="en-US" sz="2800" b="1" dirty="0" smtClean="0"/>
              <a:t>Event</a:t>
            </a:r>
            <a:r>
              <a:rPr lang="en-US" sz="2800" dirty="0" smtClean="0"/>
              <a:t>”: combination of activities or actions (e.g., a football game, a traffic accident)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248400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Adapted from </a:t>
            </a:r>
            <a:r>
              <a:rPr lang="en-US" sz="1400" dirty="0" err="1" smtClean="0"/>
              <a:t>Venu</a:t>
            </a:r>
            <a:r>
              <a:rPr lang="en-US" sz="1400" dirty="0" smtClean="0"/>
              <a:t> </a:t>
            </a:r>
            <a:r>
              <a:rPr lang="en-US" sz="1400" dirty="0" err="1" smtClean="0"/>
              <a:t>Govindaraju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152400"/>
            <a:ext cx="7772400" cy="1143000"/>
          </a:xfrm>
        </p:spPr>
        <p:txBody>
          <a:bodyPr/>
          <a:lstStyle/>
          <a:p>
            <a:r>
              <a:rPr lang="en-US" sz="4000" dirty="0" smtClean="0"/>
              <a:t>Motion field + camera motion</a:t>
            </a:r>
            <a:endParaRPr lang="en-US" sz="4000" dirty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 cstate="print"/>
          <a:srcRect l="25781" t="57143" r="15625" b="13747"/>
          <a:stretch>
            <a:fillRect/>
          </a:stretch>
        </p:blipFill>
        <p:spPr bwMode="auto">
          <a:xfrm>
            <a:off x="1600200" y="1688068"/>
            <a:ext cx="5715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905000" y="38216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Zoom out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0" y="38216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Zoom in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57800" y="382166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Pan right to left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090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dirty="0" smtClean="0"/>
              <a:t>Surveillance</a:t>
            </a:r>
            <a:endParaRPr lang="en-US" dirty="0"/>
          </a:p>
        </p:txBody>
      </p:sp>
      <p:pic>
        <p:nvPicPr>
          <p:cNvPr id="268290" name="Picture 2"/>
          <p:cNvPicPr>
            <a:picLocks noChangeAspect="1" noChangeArrowheads="1"/>
          </p:cNvPicPr>
          <p:nvPr/>
        </p:nvPicPr>
        <p:blipFill>
          <a:blip r:embed="rId2" cstate="print"/>
          <a:srcRect l="11875" t="23077" r="39063" b="23769"/>
          <a:stretch>
            <a:fillRect/>
          </a:stretch>
        </p:blipFill>
        <p:spPr bwMode="auto">
          <a:xfrm>
            <a:off x="914400" y="990600"/>
            <a:ext cx="7848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2400" y="6248400"/>
            <a:ext cx="1021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http://users.isr.ist.utl.pt/~etienne/mypubs/Auvinetal06PETS.pdf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09" name="Picture 1"/>
          <p:cNvPicPr>
            <a:picLocks noChangeAspect="1" noChangeArrowheads="1"/>
          </p:cNvPicPr>
          <p:nvPr/>
        </p:nvPicPr>
        <p:blipFill>
          <a:blip r:embed="rId3" cstate="print"/>
          <a:srcRect l="17259" t="8935" r="28630" b="38144"/>
          <a:stretch>
            <a:fillRect/>
          </a:stretch>
        </p:blipFill>
        <p:spPr bwMode="auto">
          <a:xfrm>
            <a:off x="0" y="1828800"/>
            <a:ext cx="3903024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219200" y="5105400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2011</a:t>
            </a:r>
            <a:endParaRPr lang="en-US" sz="4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15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l="53750" t="17949" r="29375" b="50769"/>
          <a:stretch>
            <a:fillRect/>
          </a:stretch>
        </p:blipFill>
        <p:spPr bwMode="auto">
          <a:xfrm>
            <a:off x="4876800" y="999251"/>
            <a:ext cx="4114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6609" name="Picture 1"/>
          <p:cNvPicPr>
            <a:picLocks noChangeAspect="1" noChangeArrowheads="1"/>
          </p:cNvPicPr>
          <p:nvPr/>
        </p:nvPicPr>
        <p:blipFill>
          <a:blip r:embed="rId4" cstate="print"/>
          <a:srcRect l="17259" t="8935" r="28630" b="38144"/>
          <a:stretch>
            <a:fillRect/>
          </a:stretch>
        </p:blipFill>
        <p:spPr bwMode="auto">
          <a:xfrm>
            <a:off x="135576" y="1828800"/>
            <a:ext cx="3903024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0" y="441960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2011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0" y="568798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W. T. Freeman and C. </a:t>
            </a:r>
            <a:r>
              <a:rPr lang="en-US" dirty="0" err="1" smtClean="0"/>
              <a:t>Weissman</a:t>
            </a:r>
            <a:r>
              <a:rPr lang="en-US" dirty="0" smtClean="0"/>
              <a:t>, </a:t>
            </a:r>
            <a:r>
              <a:rPr lang="en-US" i="1" dirty="0" smtClean="0"/>
              <a:t>Television control by hand gestures</a:t>
            </a:r>
            <a:r>
              <a:rPr lang="en-US" dirty="0" smtClean="0"/>
              <a:t>, International Workshop on Automatic Face- and Gesture- Recognition, IEEE Computer Society, Zurich, Switzerland, June, 1995, pp. 179--183. </a:t>
            </a:r>
            <a:r>
              <a:rPr lang="en-US" dirty="0" smtClean="0">
                <a:hlinkClick r:id="rId5"/>
              </a:rPr>
              <a:t>MERL-TR94-24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86200" y="5105400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1995</a:t>
            </a:r>
            <a:endParaRPr lang="en-US" sz="2800" dirty="0"/>
          </a:p>
        </p:txBody>
      </p:sp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3" cstate="print"/>
          <a:srcRect l="53750" t="51282" r="29375" b="16923"/>
          <a:stretch>
            <a:fillRect/>
          </a:stretch>
        </p:blipFill>
        <p:spPr bwMode="auto">
          <a:xfrm>
            <a:off x="4876800" y="1086739"/>
            <a:ext cx="4038600" cy="4636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15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68680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Model-based action/activity recognition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Use human body tracking and pose estimation techniques, relate to action descriptions (or learn)</a:t>
            </a:r>
          </a:p>
          <a:p>
            <a:pPr lvl="1"/>
            <a:r>
              <a:rPr lang="en-US" dirty="0" smtClean="0"/>
              <a:t>Major challenge: accurate tracks in spite of occlusion, ambiguity, low resolution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Activity as motion, space-time appearance patterns</a:t>
            </a:r>
          </a:p>
          <a:p>
            <a:pPr lvl="1"/>
            <a:r>
              <a:rPr lang="en-US" dirty="0" smtClean="0"/>
              <a:t>Describe overall patterns, but no explicit body tracking</a:t>
            </a:r>
          </a:p>
          <a:p>
            <a:pPr lvl="1"/>
            <a:r>
              <a:rPr lang="en-US" dirty="0" smtClean="0"/>
              <a:t>Typically learn a classifier</a:t>
            </a:r>
          </a:p>
          <a:p>
            <a:pPr lvl="1"/>
            <a:r>
              <a:rPr lang="en-US" i="1" dirty="0" smtClean="0"/>
              <a:t>We’ll look at some specific instances…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71600" y="-138890"/>
            <a:ext cx="77724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Human activity in video: </a:t>
            </a:r>
            <a:br>
              <a:rPr lang="en-US" sz="3200" dirty="0" smtClean="0"/>
            </a:br>
            <a:r>
              <a:rPr lang="en-US" sz="3200" dirty="0" smtClean="0"/>
              <a:t>basic approaches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-152400"/>
            <a:ext cx="7772400" cy="1143000"/>
          </a:xfrm>
        </p:spPr>
        <p:txBody>
          <a:bodyPr/>
          <a:lstStyle/>
          <a:p>
            <a:r>
              <a:rPr lang="en-US" sz="3200" dirty="0"/>
              <a:t>Motion and perceptual organization</a:t>
            </a:r>
          </a:p>
        </p:txBody>
      </p:sp>
      <p:sp>
        <p:nvSpPr>
          <p:cNvPr id="1744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Even “impoverished” motion data can evoke a strong percept</a:t>
            </a:r>
          </a:p>
        </p:txBody>
      </p:sp>
      <p:pic>
        <p:nvPicPr>
          <p:cNvPr id="1744901" name="Picture 5" descr="JoMovi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5793" y="1900241"/>
            <a:ext cx="3373437" cy="472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3376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-152400"/>
            <a:ext cx="7772400" cy="1143000"/>
          </a:xfrm>
        </p:spPr>
        <p:txBody>
          <a:bodyPr/>
          <a:lstStyle/>
          <a:p>
            <a:r>
              <a:rPr lang="en-US" sz="3600" dirty="0"/>
              <a:t>Motion and perceptual organization</a:t>
            </a:r>
          </a:p>
        </p:txBody>
      </p:sp>
      <p:sp>
        <p:nvSpPr>
          <p:cNvPr id="173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Even “impoverished” motion data can evoke a strong percept</a:t>
            </a:r>
          </a:p>
        </p:txBody>
      </p:sp>
      <p:pic>
        <p:nvPicPr>
          <p:cNvPr id="1738759" name="Picture 7" descr="JoMovie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3" y="1905002"/>
            <a:ext cx="3375025" cy="4724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941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-152400"/>
            <a:ext cx="7772400" cy="1143000"/>
          </a:xfrm>
        </p:spPr>
        <p:txBody>
          <a:bodyPr/>
          <a:lstStyle/>
          <a:p>
            <a:r>
              <a:rPr lang="en-US" sz="3200" dirty="0"/>
              <a:t>Motion and perceptual organization</a:t>
            </a:r>
          </a:p>
        </p:txBody>
      </p:sp>
      <p:sp>
        <p:nvSpPr>
          <p:cNvPr id="1738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Even “impoverished” motion data can evoke a strong percept</a:t>
            </a:r>
          </a:p>
        </p:txBody>
      </p:sp>
      <p:pic>
        <p:nvPicPr>
          <p:cNvPr id="5" name="mt_blur.mpeg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3429000" y="2362200"/>
            <a:ext cx="2286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304800" y="62484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 from Davis &amp; </a:t>
            </a:r>
            <a:r>
              <a:rPr lang="en-US" dirty="0" err="1" smtClean="0"/>
              <a:t>Bobick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41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906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Using optical flow:</a:t>
            </a:r>
            <a:br>
              <a:rPr lang="en-US" sz="3200" dirty="0" smtClean="0"/>
            </a:br>
            <a:r>
              <a:rPr lang="en-US" sz="3200" dirty="0" smtClean="0"/>
              <a:t>action recognition at a distance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2" y="1341438"/>
            <a:ext cx="8610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Features = optical flow within a region of interest</a:t>
            </a:r>
          </a:p>
          <a:p>
            <a:r>
              <a:rPr lang="en-US" sz="2400" dirty="0" smtClean="0"/>
              <a:t>Classifier = nearest neighbors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" y="5867400"/>
            <a:ext cx="10287000" cy="646331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[</a:t>
            </a:r>
            <a:r>
              <a:rPr lang="en-US" dirty="0" err="1">
                <a:solidFill>
                  <a:prstClr val="black"/>
                </a:solidFill>
              </a:rPr>
              <a:t>Efros</a:t>
            </a:r>
            <a:r>
              <a:rPr lang="en-US" dirty="0">
                <a:solidFill>
                  <a:prstClr val="black"/>
                </a:solidFill>
              </a:rPr>
              <a:t>, Berg, Mori, &amp; </a:t>
            </a:r>
            <a:r>
              <a:rPr lang="en-US" dirty="0" err="1">
                <a:solidFill>
                  <a:prstClr val="black"/>
                </a:solidFill>
              </a:rPr>
              <a:t>Malik</a:t>
            </a:r>
            <a:r>
              <a:rPr lang="en-US" dirty="0">
                <a:solidFill>
                  <a:prstClr val="black"/>
                </a:solidFill>
              </a:rPr>
              <a:t> 2003]</a:t>
            </a:r>
          </a:p>
          <a:p>
            <a:r>
              <a:rPr lang="en-US" dirty="0">
                <a:solidFill>
                  <a:prstClr val="black"/>
                </a:solidFill>
              </a:rPr>
              <a:t>http://graphics.cs.cmu.edu/people/efros/research/action/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85800" y="2417830"/>
            <a:ext cx="5181600" cy="3449575"/>
            <a:chOff x="480" y="688"/>
            <a:chExt cx="4608" cy="3584"/>
          </a:xfrm>
        </p:grpSpPr>
        <p:pic>
          <p:nvPicPr>
            <p:cNvPr id="8" name="Picture 7" descr="fbnew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0" y="688"/>
              <a:ext cx="4608" cy="3104"/>
            </a:xfrm>
            <a:prstGeom prst="rect">
              <a:avLst/>
            </a:prstGeom>
            <a:noFill/>
          </p:spPr>
        </p:pic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1824" y="3856"/>
              <a:ext cx="1801" cy="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prstClr val="black"/>
                  </a:solidFill>
                </a:rPr>
                <a:t>The 30-Pixel Man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19802" y="2649142"/>
            <a:ext cx="2667000" cy="1865124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Challenge: low-res data, not going to be able to track each limb.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44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~FM59000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5" y="1219200"/>
            <a:ext cx="1964121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TRACK2~2.AVI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4300" y="1524000"/>
            <a:ext cx="4000500" cy="2667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28600" y="4876800"/>
            <a:ext cx="6248400" cy="830989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Correlation-based tracking</a:t>
            </a:r>
          </a:p>
          <a:p>
            <a:r>
              <a:rPr lang="en-US" sz="2400" dirty="0">
                <a:solidFill>
                  <a:prstClr val="black"/>
                </a:solidFill>
              </a:rPr>
              <a:t>Extract person-centered frame window</a:t>
            </a:r>
          </a:p>
        </p:txBody>
      </p:sp>
      <p:pic>
        <p:nvPicPr>
          <p:cNvPr id="7" name="Picture 5" descr="track2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77000" y="1066800"/>
            <a:ext cx="2499014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371600" y="-13889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Using optical flow:</a:t>
            </a:r>
            <a:br>
              <a:rPr lang="en-US" sz="3200" dirty="0" smtClean="0"/>
            </a:br>
            <a:r>
              <a:rPr lang="en-US" sz="3200" dirty="0" smtClean="0"/>
              <a:t>action recognition at a distance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5830669"/>
            <a:ext cx="10287000" cy="646331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[</a:t>
            </a:r>
            <a:r>
              <a:rPr lang="en-US" dirty="0" err="1">
                <a:solidFill>
                  <a:prstClr val="black"/>
                </a:solidFill>
              </a:rPr>
              <a:t>Efros</a:t>
            </a:r>
            <a:r>
              <a:rPr lang="en-US" dirty="0">
                <a:solidFill>
                  <a:prstClr val="black"/>
                </a:solidFill>
              </a:rPr>
              <a:t>, Berg, Mori, &amp; </a:t>
            </a:r>
            <a:r>
              <a:rPr lang="en-US" dirty="0" err="1">
                <a:solidFill>
                  <a:prstClr val="black"/>
                </a:solidFill>
              </a:rPr>
              <a:t>Malik</a:t>
            </a:r>
            <a:r>
              <a:rPr lang="en-US" dirty="0">
                <a:solidFill>
                  <a:prstClr val="black"/>
                </a:solidFill>
              </a:rPr>
              <a:t> 2003]</a:t>
            </a:r>
          </a:p>
          <a:p>
            <a:r>
              <a:rPr lang="en-US" dirty="0">
                <a:solidFill>
                  <a:prstClr val="black"/>
                </a:solidFill>
              </a:rPr>
              <a:t>http://graphics.cs.cmu.edu/people/efros/research/action/</a:t>
            </a:r>
          </a:p>
        </p:txBody>
      </p:sp>
    </p:spTree>
    <p:extLst>
      <p:ext uri="{BB962C8B-B14F-4D97-AF65-F5344CB8AC3E}">
        <p14:creationId xmlns:p14="http://schemas.microsoft.com/office/powerpoint/2010/main" val="2703435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video>
              <p:cMediaNode>
                <p:cTn id="8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fig_p_actual_image_ne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74850"/>
            <a:ext cx="4267200" cy="2652712"/>
          </a:xfrm>
          <a:prstGeom prst="rect">
            <a:avLst/>
          </a:prstGeom>
          <a:noFill/>
        </p:spPr>
      </p:pic>
      <p:pic>
        <p:nvPicPr>
          <p:cNvPr id="6" name="Picture 4" descr="fig_p_optical_flow_ne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2" y="1981200"/>
            <a:ext cx="4267200" cy="264636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09605" y="5172520"/>
            <a:ext cx="7239000" cy="466280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Extract optical flow to describe the region’s motion.</a:t>
            </a:r>
          </a:p>
        </p:txBody>
      </p:sp>
      <p:sp>
        <p:nvSpPr>
          <p:cNvPr id="8" name="Rectangle 7"/>
          <p:cNvSpPr/>
          <p:nvPr/>
        </p:nvSpPr>
        <p:spPr>
          <a:xfrm>
            <a:off x="4495800" y="1828800"/>
            <a:ext cx="4648200" cy="312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6" rIns="91436" bIns="45716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12954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Using optical flow:</a:t>
            </a:r>
            <a:br>
              <a:rPr lang="en-US" sz="3200" dirty="0" smtClean="0"/>
            </a:br>
            <a:r>
              <a:rPr lang="en-US" sz="3200" dirty="0" smtClean="0"/>
              <a:t>action recognition at a distance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76200" y="5867400"/>
            <a:ext cx="10287000" cy="646331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[</a:t>
            </a:r>
            <a:r>
              <a:rPr lang="en-US" dirty="0" err="1">
                <a:solidFill>
                  <a:prstClr val="black"/>
                </a:solidFill>
              </a:rPr>
              <a:t>Efros</a:t>
            </a:r>
            <a:r>
              <a:rPr lang="en-US" dirty="0">
                <a:solidFill>
                  <a:prstClr val="black"/>
                </a:solidFill>
              </a:rPr>
              <a:t>, Berg, Mori, &amp; </a:t>
            </a:r>
            <a:r>
              <a:rPr lang="en-US" dirty="0" err="1">
                <a:solidFill>
                  <a:prstClr val="black"/>
                </a:solidFill>
              </a:rPr>
              <a:t>Malik</a:t>
            </a:r>
            <a:r>
              <a:rPr lang="en-US" dirty="0">
                <a:solidFill>
                  <a:prstClr val="black"/>
                </a:solidFill>
              </a:rPr>
              <a:t> 2003]</a:t>
            </a:r>
          </a:p>
          <a:p>
            <a:r>
              <a:rPr lang="en-US" dirty="0">
                <a:solidFill>
                  <a:prstClr val="black"/>
                </a:solidFill>
              </a:rPr>
              <a:t>http://graphics.cs.cmu.edu/people/efros/research/action/</a:t>
            </a:r>
          </a:p>
        </p:txBody>
      </p:sp>
    </p:spTree>
    <p:extLst>
      <p:ext uri="{BB962C8B-B14F-4D97-AF65-F5344CB8AC3E}">
        <p14:creationId xmlns:p14="http://schemas.microsoft.com/office/powerpoint/2010/main" val="1174227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916" name="Rectangle 4"/>
          <p:cNvSpPr>
            <a:spLocks noGrp="1" noChangeArrowheads="1"/>
          </p:cNvSpPr>
          <p:nvPr>
            <p:ph type="title"/>
          </p:nvPr>
        </p:nvSpPr>
        <p:spPr>
          <a:xfrm>
            <a:off x="1676400" y="-152400"/>
            <a:ext cx="7772400" cy="1143000"/>
          </a:xfrm>
        </p:spPr>
        <p:txBody>
          <a:bodyPr/>
          <a:lstStyle/>
          <a:p>
            <a:r>
              <a:rPr lang="en-US" sz="4000" dirty="0"/>
              <a:t>Motion estimation techniques</a:t>
            </a:r>
          </a:p>
        </p:txBody>
      </p:sp>
      <p:sp>
        <p:nvSpPr>
          <p:cNvPr id="170291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458200" cy="4876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Direct methods</a:t>
            </a:r>
          </a:p>
          <a:p>
            <a:pPr lvl="1"/>
            <a:r>
              <a:rPr lang="en-US" dirty="0" smtClean="0"/>
              <a:t>Directly recover image motion at each pixel from </a:t>
            </a:r>
            <a:r>
              <a:rPr lang="en-US" dirty="0" err="1" smtClean="0"/>
              <a:t>spatio</a:t>
            </a:r>
            <a:r>
              <a:rPr lang="en-US" dirty="0" smtClean="0"/>
              <a:t>-temporal image brightness variations</a:t>
            </a:r>
          </a:p>
          <a:p>
            <a:pPr lvl="1"/>
            <a:r>
              <a:rPr lang="en-US" dirty="0" smtClean="0"/>
              <a:t>Dense motion fields, but sensitive to appearance variations</a:t>
            </a:r>
          </a:p>
          <a:p>
            <a:pPr lvl="1"/>
            <a:r>
              <a:rPr lang="en-US" dirty="0" smtClean="0"/>
              <a:t>Suitable for video and when image motion is small </a:t>
            </a:r>
            <a:br>
              <a:rPr lang="en-US" dirty="0" smtClean="0"/>
            </a:b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8538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9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9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9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2917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223"/>
          <a:stretch>
            <a:fillRect/>
          </a:stretch>
        </p:blipFill>
        <p:spPr bwMode="auto">
          <a:xfrm>
            <a:off x="2362200" y="1447800"/>
            <a:ext cx="5533278" cy="274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858838" y="1676400"/>
            <a:ext cx="1099337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6" tIns="45716" rIns="91436" bIns="45716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Input</a:t>
            </a:r>
          </a:p>
          <a:p>
            <a:r>
              <a:rPr lang="en-US" dirty="0">
                <a:solidFill>
                  <a:prstClr val="black"/>
                </a:solidFill>
              </a:rPr>
              <a:t>Sequence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898525" y="3140075"/>
            <a:ext cx="1074177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6" tIns="45716" rIns="91436" bIns="45716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Matched </a:t>
            </a:r>
          </a:p>
          <a:p>
            <a:r>
              <a:rPr lang="en-US">
                <a:solidFill>
                  <a:prstClr val="black"/>
                </a:solidFill>
              </a:rPr>
              <a:t>Frames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5000" y="4419601"/>
            <a:ext cx="6477000" cy="830989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Use </a:t>
            </a:r>
            <a:r>
              <a:rPr lang="en-US" sz="2400" b="1" dirty="0">
                <a:solidFill>
                  <a:prstClr val="black"/>
                </a:solidFill>
              </a:rPr>
              <a:t>nearest neighbor </a:t>
            </a:r>
            <a:r>
              <a:rPr lang="en-US" sz="2400" dirty="0">
                <a:solidFill>
                  <a:prstClr val="black"/>
                </a:solidFill>
              </a:rPr>
              <a:t>classifier to name the actions occurring in new video frames.</a:t>
            </a: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1219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Using optical flow:</a:t>
            </a:r>
            <a:br>
              <a:rPr lang="en-US" sz="3200" dirty="0" smtClean="0"/>
            </a:br>
            <a:r>
              <a:rPr lang="en-US" sz="3200" dirty="0" smtClean="0"/>
              <a:t>action recognition at a distance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76200" y="5867400"/>
            <a:ext cx="10287000" cy="646331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[</a:t>
            </a:r>
            <a:r>
              <a:rPr lang="en-US" dirty="0" err="1">
                <a:solidFill>
                  <a:prstClr val="black"/>
                </a:solidFill>
              </a:rPr>
              <a:t>Efros</a:t>
            </a:r>
            <a:r>
              <a:rPr lang="en-US" dirty="0">
                <a:solidFill>
                  <a:prstClr val="black"/>
                </a:solidFill>
              </a:rPr>
              <a:t>, Berg, Mori, &amp; </a:t>
            </a:r>
            <a:r>
              <a:rPr lang="en-US" dirty="0" err="1">
                <a:solidFill>
                  <a:prstClr val="black"/>
                </a:solidFill>
              </a:rPr>
              <a:t>Malik</a:t>
            </a:r>
            <a:r>
              <a:rPr lang="en-US" dirty="0">
                <a:solidFill>
                  <a:prstClr val="black"/>
                </a:solidFill>
              </a:rPr>
              <a:t> 2003]</a:t>
            </a:r>
          </a:p>
          <a:p>
            <a:r>
              <a:rPr lang="en-US" dirty="0">
                <a:solidFill>
                  <a:prstClr val="black"/>
                </a:solidFill>
              </a:rPr>
              <a:t>http://graphics.cs.cmu.edu/people/efros/research/action/</a:t>
            </a:r>
          </a:p>
        </p:txBody>
      </p:sp>
    </p:spTree>
    <p:extLst>
      <p:ext uri="{BB962C8B-B14F-4D97-AF65-F5344CB8AC3E}">
        <p14:creationId xmlns:p14="http://schemas.microsoft.com/office/powerpoint/2010/main" val="373496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-138890"/>
            <a:ext cx="9144000" cy="1143000"/>
          </a:xfrm>
          <a:prstGeom prst="rect">
            <a:avLst/>
          </a:prstGeom>
        </p:spPr>
        <p:txBody>
          <a:bodyPr vert="horz" lIns="91436" tIns="45716" rIns="91436" bIns="45716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dirty="0">
                <a:solidFill>
                  <a:prstClr val="black"/>
                </a:solidFill>
              </a:rPr>
              <a:t>Using optical flow:</a:t>
            </a:r>
            <a:br>
              <a:rPr lang="en-US" sz="3200" dirty="0">
                <a:solidFill>
                  <a:prstClr val="black"/>
                </a:solidFill>
              </a:rPr>
            </a:br>
            <a:r>
              <a:rPr lang="en-US" sz="3200" dirty="0">
                <a:solidFill>
                  <a:prstClr val="black"/>
                </a:solidFill>
              </a:rPr>
              <a:t>action recognition at a distance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819401" y="3048003"/>
            <a:ext cx="1099337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6" tIns="45716" rIns="91436" bIns="45716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Input</a:t>
            </a:r>
          </a:p>
          <a:p>
            <a:r>
              <a:rPr lang="en-US" dirty="0">
                <a:solidFill>
                  <a:prstClr val="black"/>
                </a:solidFill>
              </a:rPr>
              <a:t>Sequence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684837" y="3048002"/>
            <a:ext cx="14252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6" tIns="45716" rIns="91436" bIns="45716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Matched NN </a:t>
            </a:r>
          </a:p>
          <a:p>
            <a:r>
              <a:rPr lang="en-US" dirty="0">
                <a:solidFill>
                  <a:prstClr val="black"/>
                </a:solidFill>
              </a:rPr>
              <a:t>Frame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0" y="4267204"/>
            <a:ext cx="6477000" cy="830989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Use </a:t>
            </a:r>
            <a:r>
              <a:rPr lang="en-US" sz="2400" b="1" dirty="0">
                <a:solidFill>
                  <a:prstClr val="black"/>
                </a:solidFill>
              </a:rPr>
              <a:t>nearest neighbor </a:t>
            </a:r>
            <a:r>
              <a:rPr lang="en-US" sz="2400" dirty="0">
                <a:solidFill>
                  <a:prstClr val="black"/>
                </a:solidFill>
              </a:rPr>
              <a:t>classifier to name the actions occurring in new video frames.</a:t>
            </a:r>
          </a:p>
        </p:txBody>
      </p:sp>
      <p:pic>
        <p:nvPicPr>
          <p:cNvPr id="10" name="class-football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828802" y="1295400"/>
            <a:ext cx="5801802" cy="1676400"/>
          </a:xfrm>
          <a:prstGeom prst="rect">
            <a:avLst/>
          </a:prstGeom>
        </p:spPr>
      </p:pic>
      <p:pic>
        <p:nvPicPr>
          <p:cNvPr id="9" name="class-football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752605" y="1295400"/>
            <a:ext cx="5867400" cy="16953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200" y="5791200"/>
            <a:ext cx="10287000" cy="646331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[</a:t>
            </a:r>
            <a:r>
              <a:rPr lang="en-US" dirty="0" err="1">
                <a:solidFill>
                  <a:prstClr val="black"/>
                </a:solidFill>
              </a:rPr>
              <a:t>Efros</a:t>
            </a:r>
            <a:r>
              <a:rPr lang="en-US" dirty="0">
                <a:solidFill>
                  <a:prstClr val="black"/>
                </a:solidFill>
              </a:rPr>
              <a:t>, Berg, Mori, &amp; </a:t>
            </a:r>
            <a:r>
              <a:rPr lang="en-US" dirty="0" err="1">
                <a:solidFill>
                  <a:prstClr val="black"/>
                </a:solidFill>
              </a:rPr>
              <a:t>Malik</a:t>
            </a:r>
            <a:r>
              <a:rPr lang="en-US" dirty="0">
                <a:solidFill>
                  <a:prstClr val="black"/>
                </a:solidFill>
              </a:rPr>
              <a:t> 2003]</a:t>
            </a:r>
          </a:p>
          <a:p>
            <a:r>
              <a:rPr lang="en-US" dirty="0">
                <a:solidFill>
                  <a:prstClr val="black"/>
                </a:solidFill>
              </a:rPr>
              <a:t>http://graphics.cs.cmu.edu/people/efros/research/action/</a:t>
            </a:r>
          </a:p>
        </p:txBody>
      </p:sp>
    </p:spTree>
    <p:extLst>
      <p:ext uri="{BB962C8B-B14F-4D97-AF65-F5344CB8AC3E}">
        <p14:creationId xmlns:p14="http://schemas.microsoft.com/office/powerpoint/2010/main" val="4188062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74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7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1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52400"/>
            <a:ext cx="8229600" cy="1143000"/>
          </a:xfrm>
        </p:spPr>
        <p:txBody>
          <a:bodyPr/>
          <a:lstStyle/>
          <a:p>
            <a:r>
              <a:rPr lang="en-US" sz="3200" dirty="0" smtClean="0"/>
              <a:t>Do as I do: motion retargeting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76800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7" name="GregWorldCup.mpg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143000" y="1143000"/>
            <a:ext cx="6858000" cy="457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5943600"/>
            <a:ext cx="10287000" cy="646331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[</a:t>
            </a:r>
            <a:r>
              <a:rPr lang="en-US" dirty="0" err="1">
                <a:solidFill>
                  <a:prstClr val="black"/>
                </a:solidFill>
              </a:rPr>
              <a:t>Efros</a:t>
            </a:r>
            <a:r>
              <a:rPr lang="en-US" dirty="0">
                <a:solidFill>
                  <a:prstClr val="black"/>
                </a:solidFill>
              </a:rPr>
              <a:t>, Berg, Mori, &amp; </a:t>
            </a:r>
            <a:r>
              <a:rPr lang="en-US" dirty="0" err="1">
                <a:solidFill>
                  <a:prstClr val="black"/>
                </a:solidFill>
              </a:rPr>
              <a:t>Malik</a:t>
            </a:r>
            <a:r>
              <a:rPr lang="en-US" dirty="0">
                <a:solidFill>
                  <a:prstClr val="black"/>
                </a:solidFill>
              </a:rPr>
              <a:t> 2003]</a:t>
            </a:r>
          </a:p>
          <a:p>
            <a:r>
              <a:rPr lang="en-US" dirty="0">
                <a:solidFill>
                  <a:prstClr val="black"/>
                </a:solidFill>
              </a:rPr>
              <a:t>http://graphics.cs.cmu.edu/people/efros/research/action/</a:t>
            </a:r>
          </a:p>
        </p:txBody>
      </p:sp>
    </p:spTree>
    <p:extLst>
      <p:ext uri="{BB962C8B-B14F-4D97-AF65-F5344CB8AC3E}">
        <p14:creationId xmlns:p14="http://schemas.microsoft.com/office/powerpoint/2010/main" val="158557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738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Even “impoverished” motion data can evoke a strong percept</a:t>
            </a:r>
          </a:p>
        </p:txBody>
      </p:sp>
      <p:pic>
        <p:nvPicPr>
          <p:cNvPr id="5" name="mt_blur.mpeg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3429000" y="2362200"/>
            <a:ext cx="2286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6941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764982" y="115644"/>
            <a:ext cx="6769418" cy="570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 defTabSz="82296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900" dirty="0" smtClean="0">
                <a:latin typeface="Arial" pitchFamily="34" charset="0"/>
              </a:rPr>
              <a:t>Motion Energy Images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1683" y="1143000"/>
            <a:ext cx="5169218" cy="962978"/>
          </a:xfrm>
          <a:prstGeom prst="rect">
            <a:avLst/>
          </a:prstGeom>
          <a:noFill/>
        </p:spPr>
      </p:pic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1371600" y="2541632"/>
            <a:ext cx="8983980" cy="277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defTabSz="82296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00" dirty="0" smtClean="0">
                <a:latin typeface="Arial" pitchFamily="34" charset="0"/>
              </a:rPr>
              <a:t>D(</a:t>
            </a:r>
            <a:r>
              <a:rPr lang="en-US" sz="1900" dirty="0" err="1" smtClean="0">
                <a:latin typeface="Arial" pitchFamily="34" charset="0"/>
              </a:rPr>
              <a:t>x,y,t</a:t>
            </a:r>
            <a:r>
              <a:rPr lang="en-US" sz="1900" dirty="0" smtClean="0">
                <a:latin typeface="Arial" pitchFamily="34" charset="0"/>
              </a:rPr>
              <a:t>): Binary image sequence indicating motion locations</a:t>
            </a: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8689" y="3244691"/>
            <a:ext cx="3136106" cy="2897505"/>
          </a:xfrm>
          <a:prstGeom prst="rect">
            <a:avLst/>
          </a:prstGeom>
          <a:noFill/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4905" y="3244691"/>
            <a:ext cx="3161824" cy="285607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28600" y="6172200"/>
            <a:ext cx="876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Davis &amp; </a:t>
            </a:r>
            <a:r>
              <a:rPr lang="en-US" sz="1600" dirty="0" err="1" smtClean="0"/>
              <a:t>Bobick</a:t>
            </a:r>
            <a:r>
              <a:rPr lang="en-US" sz="1600" dirty="0" smtClean="0"/>
              <a:t> 1999: The Representation and Recognition of Action Using Temporal Templates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764982" y="152400"/>
            <a:ext cx="6769418" cy="570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 defTabSz="82296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900" dirty="0" smtClean="0">
                <a:solidFill>
                  <a:srgbClr val="000000"/>
                </a:solidFill>
                <a:latin typeface="Arial" pitchFamily="34" charset="0"/>
              </a:rPr>
              <a:t>Motion Energy Images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6248400"/>
            <a:ext cx="876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Davis &amp; </a:t>
            </a:r>
            <a:r>
              <a:rPr lang="en-US" sz="1600" dirty="0" err="1" smtClean="0">
                <a:solidFill>
                  <a:srgbClr val="000000"/>
                </a:solidFill>
              </a:rPr>
              <a:t>Bobick</a:t>
            </a:r>
            <a:r>
              <a:rPr lang="en-US" sz="1600" dirty="0" smtClean="0">
                <a:solidFill>
                  <a:srgbClr val="000000"/>
                </a:solidFill>
              </a:rPr>
              <a:t> 1999: The Representation and Recognition of Action Using Temporal Templates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" y="1140144"/>
            <a:ext cx="8231029" cy="50263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1187292" y="287180"/>
            <a:ext cx="6769418" cy="570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 defTabSz="82296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900" dirty="0" smtClean="0">
                <a:solidFill>
                  <a:srgbClr val="000000"/>
                </a:solidFill>
                <a:latin typeface="Arial" pitchFamily="34" charset="0"/>
              </a:rPr>
              <a:t>Motion History Images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6019800"/>
            <a:ext cx="876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Davis &amp; </a:t>
            </a:r>
            <a:r>
              <a:rPr lang="en-US" sz="1600" dirty="0" err="1" smtClean="0">
                <a:solidFill>
                  <a:srgbClr val="000000"/>
                </a:solidFill>
              </a:rPr>
              <a:t>Bobick</a:t>
            </a:r>
            <a:r>
              <a:rPr lang="en-US" sz="1600" dirty="0" smtClean="0">
                <a:solidFill>
                  <a:srgbClr val="000000"/>
                </a:solidFill>
              </a:rPr>
              <a:t> 1999: The Representation and Recognition of Action Using Temporal Templates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524000"/>
            <a:ext cx="8229600" cy="790098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03120" y="2819400"/>
            <a:ext cx="544068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2025855" y="-152400"/>
            <a:ext cx="6051345" cy="989502"/>
          </a:xfrm>
          <a:ln/>
        </p:spPr>
        <p:txBody>
          <a:bodyPr>
            <a:spAutoFit/>
          </a:bodyPr>
          <a:lstStyle/>
          <a:p>
            <a:pPr rtl="1">
              <a:lnSpc>
                <a:spcPct val="139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What is Shape?</a:t>
            </a:r>
            <a:endParaRPr lang="en-GB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lIns="82945" tIns="41473" rIns="82945" bIns="41473"/>
          <a:lstStyle/>
          <a:p>
            <a:r>
              <a:rPr lang="en-US"/>
              <a:t>The shape of the object is a binary image representing the extent of the object</a:t>
            </a:r>
          </a:p>
          <a:p>
            <a:r>
              <a:rPr lang="en-US"/>
              <a:t>The shape can be thought of as a silhouette of the object</a:t>
            </a:r>
          </a:p>
          <a:p>
            <a:r>
              <a:rPr lang="en-US"/>
              <a:t>There are many imaging applications where image analysis can be reduced to the analysis of shapes</a:t>
            </a:r>
          </a:p>
          <a:p>
            <a:endParaRPr lang="en-US"/>
          </a:p>
        </p:txBody>
      </p:sp>
      <p:pic>
        <p:nvPicPr>
          <p:cNvPr id="4101" name="Picture 5" descr="apple-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456" y="5363751"/>
            <a:ext cx="890200" cy="961617"/>
          </a:xfrm>
          <a:prstGeom prst="rect">
            <a:avLst/>
          </a:prstGeom>
          <a:noFill/>
        </p:spPr>
      </p:pic>
      <p:pic>
        <p:nvPicPr>
          <p:cNvPr id="4102" name="Picture 6" descr="apple-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5433" y="5191005"/>
            <a:ext cx="1451977" cy="1268241"/>
          </a:xfrm>
          <a:prstGeom prst="rect">
            <a:avLst/>
          </a:prstGeom>
          <a:noFill/>
        </p:spPr>
      </p:pic>
      <p:pic>
        <p:nvPicPr>
          <p:cNvPr id="4103" name="Picture 7" descr="cattle-1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62261" y="5225555"/>
            <a:ext cx="1859626" cy="1017760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-152400"/>
            <a:ext cx="7772400" cy="1143000"/>
          </a:xfrm>
        </p:spPr>
        <p:txBody>
          <a:bodyPr/>
          <a:lstStyle/>
          <a:p>
            <a:r>
              <a:rPr lang="en-US" dirty="0"/>
              <a:t>Shape</a:t>
            </a:r>
            <a:r>
              <a:rPr lang="en-US" dirty="0" smtClean="0"/>
              <a:t> </a:t>
            </a:r>
            <a:r>
              <a:rPr lang="en-US" dirty="0"/>
              <a:t>M</a:t>
            </a:r>
            <a:r>
              <a:rPr lang="en-US" dirty="0" smtClean="0"/>
              <a:t>atching Problem</a:t>
            </a: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2945" tIns="41473" rIns="82945" bIns="41473"/>
          <a:lstStyle/>
          <a:p>
            <a:r>
              <a:rPr lang="en-US"/>
              <a:t>What you read this?</a:t>
            </a:r>
          </a:p>
          <a:p>
            <a:endParaRPr lang="en-US"/>
          </a:p>
        </p:txBody>
      </p:sp>
      <p:sp>
        <p:nvSpPr>
          <p:cNvPr id="33799" name="Freeform 7"/>
          <p:cNvSpPr>
            <a:spLocks/>
          </p:cNvSpPr>
          <p:nvPr/>
        </p:nvSpPr>
        <p:spPr bwMode="auto">
          <a:xfrm>
            <a:off x="2419962" y="3466428"/>
            <a:ext cx="1441" cy="64491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448"/>
              </a:cxn>
            </a:cxnLst>
            <a:rect l="0" t="0" r="r" b="b"/>
            <a:pathLst>
              <a:path w="1" h="448">
                <a:moveTo>
                  <a:pt x="0" y="0"/>
                </a:moveTo>
                <a:cubicBezTo>
                  <a:pt x="0" y="149"/>
                  <a:pt x="0" y="299"/>
                  <a:pt x="0" y="44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1" name="Freeform 9"/>
          <p:cNvSpPr>
            <a:spLocks/>
          </p:cNvSpPr>
          <p:nvPr/>
        </p:nvSpPr>
        <p:spPr bwMode="auto">
          <a:xfrm>
            <a:off x="2520794" y="3440516"/>
            <a:ext cx="460945" cy="679466"/>
          </a:xfrm>
          <a:custGeom>
            <a:avLst/>
            <a:gdLst/>
            <a:ahLst/>
            <a:cxnLst>
              <a:cxn ang="0">
                <a:pos x="24" y="120"/>
              </a:cxn>
              <a:cxn ang="0">
                <a:pos x="128" y="56"/>
              </a:cxn>
              <a:cxn ang="0">
                <a:pos x="208" y="0"/>
              </a:cxn>
              <a:cxn ang="0">
                <a:pos x="248" y="8"/>
              </a:cxn>
              <a:cxn ang="0">
                <a:pos x="296" y="88"/>
              </a:cxn>
              <a:cxn ang="0">
                <a:pos x="264" y="232"/>
              </a:cxn>
              <a:cxn ang="0">
                <a:pos x="232" y="256"/>
              </a:cxn>
              <a:cxn ang="0">
                <a:pos x="200" y="304"/>
              </a:cxn>
              <a:cxn ang="0">
                <a:pos x="152" y="352"/>
              </a:cxn>
              <a:cxn ang="0">
                <a:pos x="96" y="416"/>
              </a:cxn>
              <a:cxn ang="0">
                <a:pos x="32" y="464"/>
              </a:cxn>
              <a:cxn ang="0">
                <a:pos x="8" y="472"/>
              </a:cxn>
              <a:cxn ang="0">
                <a:pos x="320" y="464"/>
              </a:cxn>
            </a:cxnLst>
            <a:rect l="0" t="0" r="r" b="b"/>
            <a:pathLst>
              <a:path w="320" h="472">
                <a:moveTo>
                  <a:pt x="24" y="120"/>
                </a:moveTo>
                <a:cubicBezTo>
                  <a:pt x="52" y="78"/>
                  <a:pt x="90" y="83"/>
                  <a:pt x="128" y="56"/>
                </a:cubicBezTo>
                <a:cubicBezTo>
                  <a:pt x="157" y="35"/>
                  <a:pt x="172" y="12"/>
                  <a:pt x="208" y="0"/>
                </a:cubicBezTo>
                <a:cubicBezTo>
                  <a:pt x="221" y="3"/>
                  <a:pt x="237" y="0"/>
                  <a:pt x="248" y="8"/>
                </a:cubicBezTo>
                <a:cubicBezTo>
                  <a:pt x="264" y="20"/>
                  <a:pt x="286" y="67"/>
                  <a:pt x="296" y="88"/>
                </a:cubicBezTo>
                <a:cubicBezTo>
                  <a:pt x="293" y="128"/>
                  <a:pt x="299" y="197"/>
                  <a:pt x="264" y="232"/>
                </a:cubicBezTo>
                <a:cubicBezTo>
                  <a:pt x="255" y="241"/>
                  <a:pt x="241" y="246"/>
                  <a:pt x="232" y="256"/>
                </a:cubicBezTo>
                <a:cubicBezTo>
                  <a:pt x="219" y="270"/>
                  <a:pt x="214" y="290"/>
                  <a:pt x="200" y="304"/>
                </a:cubicBezTo>
                <a:cubicBezTo>
                  <a:pt x="184" y="320"/>
                  <a:pt x="152" y="352"/>
                  <a:pt x="152" y="352"/>
                </a:cubicBezTo>
                <a:cubicBezTo>
                  <a:pt x="140" y="389"/>
                  <a:pt x="132" y="398"/>
                  <a:pt x="96" y="416"/>
                </a:cubicBezTo>
                <a:cubicBezTo>
                  <a:pt x="85" y="448"/>
                  <a:pt x="62" y="449"/>
                  <a:pt x="32" y="464"/>
                </a:cubicBezTo>
                <a:cubicBezTo>
                  <a:pt x="24" y="468"/>
                  <a:pt x="0" y="472"/>
                  <a:pt x="8" y="472"/>
                </a:cubicBezTo>
                <a:cubicBezTo>
                  <a:pt x="112" y="472"/>
                  <a:pt x="216" y="464"/>
                  <a:pt x="320" y="46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2" name="Freeform 10"/>
          <p:cNvSpPr>
            <a:spLocks/>
          </p:cNvSpPr>
          <p:nvPr/>
        </p:nvSpPr>
        <p:spPr bwMode="auto">
          <a:xfrm>
            <a:off x="4226291" y="3454912"/>
            <a:ext cx="41774" cy="61036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" y="424"/>
              </a:cxn>
            </a:cxnLst>
            <a:rect l="0" t="0" r="r" b="b"/>
            <a:pathLst>
              <a:path w="29" h="424">
                <a:moveTo>
                  <a:pt x="0" y="0"/>
                </a:moveTo>
                <a:cubicBezTo>
                  <a:pt x="29" y="57"/>
                  <a:pt x="8" y="393"/>
                  <a:pt x="8" y="4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3" name="Freeform 11"/>
          <p:cNvSpPr>
            <a:spLocks/>
          </p:cNvSpPr>
          <p:nvPr/>
        </p:nvSpPr>
        <p:spPr bwMode="auto">
          <a:xfrm>
            <a:off x="4295433" y="3447714"/>
            <a:ext cx="276567" cy="604610"/>
          </a:xfrm>
          <a:custGeom>
            <a:avLst/>
            <a:gdLst/>
            <a:ahLst/>
            <a:cxnLst>
              <a:cxn ang="0">
                <a:pos x="0" y="21"/>
              </a:cxn>
              <a:cxn ang="0">
                <a:pos x="120" y="13"/>
              </a:cxn>
              <a:cxn ang="0">
                <a:pos x="136" y="173"/>
              </a:cxn>
              <a:cxn ang="0">
                <a:pos x="32" y="205"/>
              </a:cxn>
              <a:cxn ang="0">
                <a:pos x="200" y="253"/>
              </a:cxn>
              <a:cxn ang="0">
                <a:pos x="192" y="373"/>
              </a:cxn>
              <a:cxn ang="0">
                <a:pos x="160" y="389"/>
              </a:cxn>
              <a:cxn ang="0">
                <a:pos x="0" y="413"/>
              </a:cxn>
            </a:cxnLst>
            <a:rect l="0" t="0" r="r" b="b"/>
            <a:pathLst>
              <a:path w="203" h="420">
                <a:moveTo>
                  <a:pt x="0" y="21"/>
                </a:moveTo>
                <a:cubicBezTo>
                  <a:pt x="93" y="2"/>
                  <a:pt x="53" y="0"/>
                  <a:pt x="120" y="13"/>
                </a:cubicBezTo>
                <a:cubicBezTo>
                  <a:pt x="158" y="69"/>
                  <a:pt x="168" y="92"/>
                  <a:pt x="136" y="173"/>
                </a:cubicBezTo>
                <a:cubicBezTo>
                  <a:pt x="129" y="189"/>
                  <a:pt x="52" y="198"/>
                  <a:pt x="32" y="205"/>
                </a:cubicBezTo>
                <a:cubicBezTo>
                  <a:pt x="120" y="211"/>
                  <a:pt x="146" y="199"/>
                  <a:pt x="200" y="253"/>
                </a:cubicBezTo>
                <a:cubicBezTo>
                  <a:pt x="197" y="293"/>
                  <a:pt x="203" y="335"/>
                  <a:pt x="192" y="373"/>
                </a:cubicBezTo>
                <a:cubicBezTo>
                  <a:pt x="189" y="384"/>
                  <a:pt x="170" y="383"/>
                  <a:pt x="160" y="389"/>
                </a:cubicBezTo>
                <a:cubicBezTo>
                  <a:pt x="106" y="420"/>
                  <a:pt x="64" y="413"/>
                  <a:pt x="0" y="413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4" name="Freeform 12"/>
          <p:cNvSpPr>
            <a:spLocks/>
          </p:cNvSpPr>
          <p:nvPr/>
        </p:nvSpPr>
        <p:spPr bwMode="auto">
          <a:xfrm>
            <a:off x="5784862" y="3433319"/>
            <a:ext cx="37452" cy="666510"/>
          </a:xfrm>
          <a:custGeom>
            <a:avLst/>
            <a:gdLst/>
            <a:ahLst/>
            <a:cxnLst>
              <a:cxn ang="0">
                <a:pos x="8" y="7"/>
              </a:cxn>
              <a:cxn ang="0">
                <a:pos x="8" y="55"/>
              </a:cxn>
              <a:cxn ang="0">
                <a:pos x="0" y="343"/>
              </a:cxn>
              <a:cxn ang="0">
                <a:pos x="8" y="463"/>
              </a:cxn>
            </a:cxnLst>
            <a:rect l="0" t="0" r="r" b="b"/>
            <a:pathLst>
              <a:path w="26" h="463">
                <a:moveTo>
                  <a:pt x="8" y="7"/>
                </a:moveTo>
                <a:cubicBezTo>
                  <a:pt x="26" y="62"/>
                  <a:pt x="11" y="0"/>
                  <a:pt x="8" y="55"/>
                </a:cubicBezTo>
                <a:cubicBezTo>
                  <a:pt x="3" y="151"/>
                  <a:pt x="3" y="247"/>
                  <a:pt x="0" y="343"/>
                </a:cubicBezTo>
                <a:cubicBezTo>
                  <a:pt x="8" y="458"/>
                  <a:pt x="8" y="418"/>
                  <a:pt x="8" y="463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5" name="Freeform 13"/>
          <p:cNvSpPr>
            <a:spLocks/>
          </p:cNvSpPr>
          <p:nvPr/>
        </p:nvSpPr>
        <p:spPr bwMode="auto">
          <a:xfrm>
            <a:off x="5975002" y="3454912"/>
            <a:ext cx="432136" cy="310942"/>
          </a:xfrm>
          <a:custGeom>
            <a:avLst/>
            <a:gdLst/>
            <a:ahLst/>
            <a:cxnLst>
              <a:cxn ang="0">
                <a:pos x="20" y="0"/>
              </a:cxn>
              <a:cxn ang="0">
                <a:pos x="28" y="192"/>
              </a:cxn>
              <a:cxn ang="0">
                <a:pos x="108" y="184"/>
              </a:cxn>
              <a:cxn ang="0">
                <a:pos x="300" y="184"/>
              </a:cxn>
            </a:cxnLst>
            <a:rect l="0" t="0" r="r" b="b"/>
            <a:pathLst>
              <a:path w="300" h="216">
                <a:moveTo>
                  <a:pt x="20" y="0"/>
                </a:moveTo>
                <a:cubicBezTo>
                  <a:pt x="23" y="64"/>
                  <a:pt x="0" y="134"/>
                  <a:pt x="28" y="192"/>
                </a:cubicBezTo>
                <a:cubicBezTo>
                  <a:pt x="40" y="216"/>
                  <a:pt x="81" y="185"/>
                  <a:pt x="108" y="184"/>
                </a:cubicBezTo>
                <a:cubicBezTo>
                  <a:pt x="172" y="182"/>
                  <a:pt x="236" y="184"/>
                  <a:pt x="300" y="18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6" name="Line 14"/>
          <p:cNvSpPr>
            <a:spLocks noChangeShapeType="1"/>
          </p:cNvSpPr>
          <p:nvPr/>
        </p:nvSpPr>
        <p:spPr bwMode="auto">
          <a:xfrm>
            <a:off x="6231403" y="3429000"/>
            <a:ext cx="0" cy="6218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8" name="AutoShape 16"/>
          <p:cNvSpPr>
            <a:spLocks noChangeArrowheads="1"/>
          </p:cNvSpPr>
          <p:nvPr/>
        </p:nvSpPr>
        <p:spPr bwMode="auto">
          <a:xfrm rot="-2165104">
            <a:off x="4641142" y="2807116"/>
            <a:ext cx="1451977" cy="207295"/>
          </a:xfrm>
          <a:prstGeom prst="leftArrow">
            <a:avLst>
              <a:gd name="adj1" fmla="val 50000"/>
              <a:gd name="adj2" fmla="val 17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9" name="Freeform 17"/>
          <p:cNvSpPr>
            <a:spLocks/>
          </p:cNvSpPr>
          <p:nvPr/>
        </p:nvSpPr>
        <p:spPr bwMode="auto">
          <a:xfrm>
            <a:off x="4211887" y="2280242"/>
            <a:ext cx="413411" cy="817662"/>
          </a:xfrm>
          <a:custGeom>
            <a:avLst/>
            <a:gdLst/>
            <a:ahLst/>
            <a:cxnLst>
              <a:cxn ang="0">
                <a:pos x="4" y="496"/>
              </a:cxn>
              <a:cxn ang="0">
                <a:pos x="60" y="104"/>
              </a:cxn>
              <a:cxn ang="0">
                <a:pos x="68" y="48"/>
              </a:cxn>
              <a:cxn ang="0">
                <a:pos x="148" y="0"/>
              </a:cxn>
              <a:cxn ang="0">
                <a:pos x="260" y="104"/>
              </a:cxn>
              <a:cxn ang="0">
                <a:pos x="236" y="568"/>
              </a:cxn>
            </a:cxnLst>
            <a:rect l="0" t="0" r="r" b="b"/>
            <a:pathLst>
              <a:path w="287" h="568">
                <a:moveTo>
                  <a:pt x="4" y="496"/>
                </a:moveTo>
                <a:cubicBezTo>
                  <a:pt x="22" y="367"/>
                  <a:pt x="0" y="225"/>
                  <a:pt x="60" y="104"/>
                </a:cubicBezTo>
                <a:cubicBezTo>
                  <a:pt x="63" y="85"/>
                  <a:pt x="61" y="66"/>
                  <a:pt x="68" y="48"/>
                </a:cubicBezTo>
                <a:cubicBezTo>
                  <a:pt x="79" y="22"/>
                  <a:pt x="126" y="11"/>
                  <a:pt x="148" y="0"/>
                </a:cubicBezTo>
                <a:cubicBezTo>
                  <a:pt x="211" y="21"/>
                  <a:pt x="224" y="50"/>
                  <a:pt x="260" y="104"/>
                </a:cubicBezTo>
                <a:cubicBezTo>
                  <a:pt x="287" y="263"/>
                  <a:pt x="236" y="411"/>
                  <a:pt x="236" y="56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0" name="Freeform 18"/>
          <p:cNvSpPr>
            <a:spLocks/>
          </p:cNvSpPr>
          <p:nvPr/>
        </p:nvSpPr>
        <p:spPr bwMode="auto">
          <a:xfrm>
            <a:off x="4229172" y="2648766"/>
            <a:ext cx="368756" cy="1295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6" y="8"/>
              </a:cxn>
            </a:cxnLst>
            <a:rect l="0" t="0" r="r" b="b"/>
            <a:pathLst>
              <a:path w="256" h="9">
                <a:moveTo>
                  <a:pt x="0" y="0"/>
                </a:moveTo>
                <a:cubicBezTo>
                  <a:pt x="203" y="9"/>
                  <a:pt x="117" y="8"/>
                  <a:pt x="256" y="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1" name="Freeform 19"/>
          <p:cNvSpPr>
            <a:spLocks/>
          </p:cNvSpPr>
          <p:nvPr/>
        </p:nvSpPr>
        <p:spPr bwMode="auto">
          <a:xfrm>
            <a:off x="4136984" y="4468353"/>
            <a:ext cx="423493" cy="714015"/>
          </a:xfrm>
          <a:custGeom>
            <a:avLst/>
            <a:gdLst/>
            <a:ahLst/>
            <a:cxnLst>
              <a:cxn ang="0">
                <a:pos x="280" y="72"/>
              </a:cxn>
              <a:cxn ang="0">
                <a:pos x="248" y="80"/>
              </a:cxn>
              <a:cxn ang="0">
                <a:pos x="208" y="32"/>
              </a:cxn>
              <a:cxn ang="0">
                <a:pos x="152" y="0"/>
              </a:cxn>
              <a:cxn ang="0">
                <a:pos x="96" y="8"/>
              </a:cxn>
              <a:cxn ang="0">
                <a:pos x="56" y="56"/>
              </a:cxn>
              <a:cxn ang="0">
                <a:pos x="0" y="200"/>
              </a:cxn>
              <a:cxn ang="0">
                <a:pos x="64" y="472"/>
              </a:cxn>
              <a:cxn ang="0">
                <a:pos x="128" y="496"/>
              </a:cxn>
              <a:cxn ang="0">
                <a:pos x="264" y="488"/>
              </a:cxn>
              <a:cxn ang="0">
                <a:pos x="288" y="480"/>
              </a:cxn>
              <a:cxn ang="0">
                <a:pos x="288" y="440"/>
              </a:cxn>
            </a:cxnLst>
            <a:rect l="0" t="0" r="r" b="b"/>
            <a:pathLst>
              <a:path w="294" h="496">
                <a:moveTo>
                  <a:pt x="280" y="72"/>
                </a:moveTo>
                <a:cubicBezTo>
                  <a:pt x="269" y="75"/>
                  <a:pt x="259" y="83"/>
                  <a:pt x="248" y="80"/>
                </a:cubicBezTo>
                <a:cubicBezTo>
                  <a:pt x="230" y="75"/>
                  <a:pt x="220" y="44"/>
                  <a:pt x="208" y="32"/>
                </a:cubicBezTo>
                <a:cubicBezTo>
                  <a:pt x="197" y="21"/>
                  <a:pt x="165" y="6"/>
                  <a:pt x="152" y="0"/>
                </a:cubicBezTo>
                <a:cubicBezTo>
                  <a:pt x="133" y="3"/>
                  <a:pt x="114" y="1"/>
                  <a:pt x="96" y="8"/>
                </a:cubicBezTo>
                <a:cubicBezTo>
                  <a:pt x="84" y="13"/>
                  <a:pt x="62" y="45"/>
                  <a:pt x="56" y="56"/>
                </a:cubicBezTo>
                <a:cubicBezTo>
                  <a:pt x="28" y="107"/>
                  <a:pt x="18" y="147"/>
                  <a:pt x="0" y="200"/>
                </a:cubicBezTo>
                <a:cubicBezTo>
                  <a:pt x="3" y="266"/>
                  <a:pt x="2" y="410"/>
                  <a:pt x="64" y="472"/>
                </a:cubicBezTo>
                <a:cubicBezTo>
                  <a:pt x="78" y="486"/>
                  <a:pt x="110" y="492"/>
                  <a:pt x="128" y="496"/>
                </a:cubicBezTo>
                <a:cubicBezTo>
                  <a:pt x="173" y="493"/>
                  <a:pt x="219" y="493"/>
                  <a:pt x="264" y="488"/>
                </a:cubicBezTo>
                <a:cubicBezTo>
                  <a:pt x="272" y="487"/>
                  <a:pt x="284" y="488"/>
                  <a:pt x="288" y="480"/>
                </a:cubicBezTo>
                <a:cubicBezTo>
                  <a:pt x="294" y="468"/>
                  <a:pt x="288" y="453"/>
                  <a:pt x="288" y="44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0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0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2000"/>
                                        <p:tgtEl>
                                          <p:spTgt spid="33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000"/>
                                        <p:tgtEl>
                                          <p:spTgt spid="33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20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338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3" dur="20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6" dur="20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9" grpId="0" animBg="1"/>
      <p:bldP spid="33799" grpId="1" animBg="1"/>
      <p:bldP spid="33801" grpId="0" animBg="1"/>
      <p:bldP spid="33801" grpId="1" animBg="1"/>
      <p:bldP spid="33802" grpId="0" animBg="1"/>
      <p:bldP spid="33803" grpId="0" animBg="1"/>
      <p:bldP spid="33804" grpId="0" animBg="1"/>
      <p:bldP spid="33804" grpId="1" animBg="1"/>
      <p:bldP spid="33805" grpId="0" animBg="1"/>
      <p:bldP spid="33805" grpId="1" animBg="1"/>
      <p:bldP spid="33806" grpId="0" animBg="1"/>
      <p:bldP spid="33806" grpId="1" animBg="1"/>
      <p:bldP spid="33808" grpId="0" animBg="1"/>
      <p:bldP spid="33809" grpId="0" animBg="1"/>
      <p:bldP spid="33810" grpId="0" animBg="1"/>
      <p:bldP spid="3381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-152400"/>
            <a:ext cx="7772400" cy="1143000"/>
          </a:xfrm>
        </p:spPr>
        <p:txBody>
          <a:bodyPr/>
          <a:lstStyle/>
          <a:p>
            <a:r>
              <a:rPr lang="en-US" dirty="0"/>
              <a:t>Shape</a:t>
            </a:r>
            <a:r>
              <a:rPr lang="en-US" dirty="0" smtClean="0"/>
              <a:t> Matching </a:t>
            </a:r>
            <a:r>
              <a:rPr lang="en-US" dirty="0"/>
              <a:t>P</a:t>
            </a:r>
            <a:r>
              <a:rPr lang="en-US" dirty="0" smtClean="0"/>
              <a:t>roblem</a:t>
            </a:r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82945" tIns="41473" rIns="82945" bIns="41473"/>
          <a:lstStyle/>
          <a:p>
            <a:r>
              <a:rPr lang="en-US"/>
              <a:t>What is this?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Sun? ball? walnut?!!...</a:t>
            </a:r>
          </a:p>
          <a:p>
            <a:r>
              <a:rPr lang="en-US"/>
              <a:t>We need color, texture, …</a:t>
            </a:r>
          </a:p>
          <a:p>
            <a:endParaRPr lang="en-US"/>
          </a:p>
        </p:txBody>
      </p:sp>
      <p:sp>
        <p:nvSpPr>
          <p:cNvPr id="34820" name="Oval 4"/>
          <p:cNvSpPr>
            <a:spLocks noChangeArrowheads="1"/>
          </p:cNvSpPr>
          <p:nvPr/>
        </p:nvSpPr>
        <p:spPr bwMode="auto">
          <a:xfrm>
            <a:off x="4226291" y="2323428"/>
            <a:ext cx="1382836" cy="138196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84"/>
          <p:cNvGrpSpPr>
            <a:grpSpLocks/>
          </p:cNvGrpSpPr>
          <p:nvPr/>
        </p:nvGrpSpPr>
        <p:grpSpPr bwMode="auto">
          <a:xfrm>
            <a:off x="3951165" y="2323428"/>
            <a:ext cx="1657962" cy="1364690"/>
            <a:chOff x="4374" y="1998"/>
            <a:chExt cx="1151" cy="948"/>
          </a:xfrm>
        </p:grpSpPr>
        <p:sp>
          <p:nvSpPr>
            <p:cNvPr id="34822" name="AutoShape 6"/>
            <p:cNvSpPr>
              <a:spLocks noChangeAspect="1" noChangeArrowheads="1" noTextEdit="1"/>
            </p:cNvSpPr>
            <p:nvPr/>
          </p:nvSpPr>
          <p:spPr bwMode="auto">
            <a:xfrm>
              <a:off x="4374" y="1998"/>
              <a:ext cx="1151" cy="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5" name="Freeform 9"/>
            <p:cNvSpPr>
              <a:spLocks/>
            </p:cNvSpPr>
            <p:nvPr/>
          </p:nvSpPr>
          <p:spPr bwMode="auto">
            <a:xfrm>
              <a:off x="4596" y="2015"/>
              <a:ext cx="929" cy="931"/>
            </a:xfrm>
            <a:custGeom>
              <a:avLst/>
              <a:gdLst/>
              <a:ahLst/>
              <a:cxnLst>
                <a:cxn ang="0">
                  <a:pos x="1024" y="5"/>
                </a:cxn>
                <a:cxn ang="0">
                  <a:pos x="1161" y="30"/>
                </a:cxn>
                <a:cxn ang="0">
                  <a:pos x="1290" y="74"/>
                </a:cxn>
                <a:cxn ang="0">
                  <a:pos x="1411" y="136"/>
                </a:cxn>
                <a:cxn ang="0">
                  <a:pos x="1520" y="214"/>
                </a:cxn>
                <a:cxn ang="0">
                  <a:pos x="1617" y="307"/>
                </a:cxn>
                <a:cxn ang="0">
                  <a:pos x="1700" y="412"/>
                </a:cxn>
                <a:cxn ang="0">
                  <a:pos x="1767" y="529"/>
                </a:cxn>
                <a:cxn ang="0">
                  <a:pos x="1818" y="656"/>
                </a:cxn>
                <a:cxn ang="0">
                  <a:pos x="1849" y="791"/>
                </a:cxn>
                <a:cxn ang="0">
                  <a:pos x="1859" y="933"/>
                </a:cxn>
                <a:cxn ang="0">
                  <a:pos x="1849" y="1075"/>
                </a:cxn>
                <a:cxn ang="0">
                  <a:pos x="1818" y="1209"/>
                </a:cxn>
                <a:cxn ang="0">
                  <a:pos x="1767" y="1336"/>
                </a:cxn>
                <a:cxn ang="0">
                  <a:pos x="1700" y="1453"/>
                </a:cxn>
                <a:cxn ang="0">
                  <a:pos x="1617" y="1559"/>
                </a:cxn>
                <a:cxn ang="0">
                  <a:pos x="1520" y="1651"/>
                </a:cxn>
                <a:cxn ang="0">
                  <a:pos x="1411" y="1728"/>
                </a:cxn>
                <a:cxn ang="0">
                  <a:pos x="1290" y="1790"/>
                </a:cxn>
                <a:cxn ang="0">
                  <a:pos x="1161" y="1834"/>
                </a:cxn>
                <a:cxn ang="0">
                  <a:pos x="1024" y="1858"/>
                </a:cxn>
                <a:cxn ang="0">
                  <a:pos x="882" y="1862"/>
                </a:cxn>
                <a:cxn ang="0">
                  <a:pos x="743" y="1845"/>
                </a:cxn>
                <a:cxn ang="0">
                  <a:pos x="611" y="1807"/>
                </a:cxn>
                <a:cxn ang="0">
                  <a:pos x="487" y="1751"/>
                </a:cxn>
                <a:cxn ang="0">
                  <a:pos x="375" y="1679"/>
                </a:cxn>
                <a:cxn ang="0">
                  <a:pos x="273" y="1591"/>
                </a:cxn>
                <a:cxn ang="0">
                  <a:pos x="186" y="1490"/>
                </a:cxn>
                <a:cxn ang="0">
                  <a:pos x="113" y="1377"/>
                </a:cxn>
                <a:cxn ang="0">
                  <a:pos x="57" y="1253"/>
                </a:cxn>
                <a:cxn ang="0">
                  <a:pos x="19" y="1121"/>
                </a:cxn>
                <a:cxn ang="0">
                  <a:pos x="2" y="981"/>
                </a:cxn>
                <a:cxn ang="0">
                  <a:pos x="5" y="838"/>
                </a:cxn>
                <a:cxn ang="0">
                  <a:pos x="30" y="700"/>
                </a:cxn>
                <a:cxn ang="0">
                  <a:pos x="74" y="571"/>
                </a:cxn>
                <a:cxn ang="0">
                  <a:pos x="135" y="450"/>
                </a:cxn>
                <a:cxn ang="0">
                  <a:pos x="213" y="340"/>
                </a:cxn>
                <a:cxn ang="0">
                  <a:pos x="306" y="244"/>
                </a:cxn>
                <a:cxn ang="0">
                  <a:pos x="411" y="161"/>
                </a:cxn>
                <a:cxn ang="0">
                  <a:pos x="528" y="93"/>
                </a:cxn>
                <a:cxn ang="0">
                  <a:pos x="654" y="43"/>
                </a:cxn>
                <a:cxn ang="0">
                  <a:pos x="788" y="11"/>
                </a:cxn>
                <a:cxn ang="0">
                  <a:pos x="930" y="0"/>
                </a:cxn>
              </a:cxnLst>
              <a:rect l="0" t="0" r="r" b="b"/>
              <a:pathLst>
                <a:path w="1859" h="1863">
                  <a:moveTo>
                    <a:pt x="930" y="0"/>
                  </a:moveTo>
                  <a:lnTo>
                    <a:pt x="977" y="2"/>
                  </a:lnTo>
                  <a:lnTo>
                    <a:pt x="1024" y="5"/>
                  </a:lnTo>
                  <a:lnTo>
                    <a:pt x="1071" y="11"/>
                  </a:lnTo>
                  <a:lnTo>
                    <a:pt x="1116" y="20"/>
                  </a:lnTo>
                  <a:lnTo>
                    <a:pt x="1161" y="30"/>
                  </a:lnTo>
                  <a:lnTo>
                    <a:pt x="1205" y="43"/>
                  </a:lnTo>
                  <a:lnTo>
                    <a:pt x="1249" y="57"/>
                  </a:lnTo>
                  <a:lnTo>
                    <a:pt x="1290" y="74"/>
                  </a:lnTo>
                  <a:lnTo>
                    <a:pt x="1332" y="93"/>
                  </a:lnTo>
                  <a:lnTo>
                    <a:pt x="1372" y="113"/>
                  </a:lnTo>
                  <a:lnTo>
                    <a:pt x="1411" y="136"/>
                  </a:lnTo>
                  <a:lnTo>
                    <a:pt x="1448" y="161"/>
                  </a:lnTo>
                  <a:lnTo>
                    <a:pt x="1485" y="186"/>
                  </a:lnTo>
                  <a:lnTo>
                    <a:pt x="1520" y="214"/>
                  </a:lnTo>
                  <a:lnTo>
                    <a:pt x="1554" y="244"/>
                  </a:lnTo>
                  <a:lnTo>
                    <a:pt x="1586" y="275"/>
                  </a:lnTo>
                  <a:lnTo>
                    <a:pt x="1617" y="307"/>
                  </a:lnTo>
                  <a:lnTo>
                    <a:pt x="1646" y="340"/>
                  </a:lnTo>
                  <a:lnTo>
                    <a:pt x="1674" y="376"/>
                  </a:lnTo>
                  <a:lnTo>
                    <a:pt x="1700" y="412"/>
                  </a:lnTo>
                  <a:lnTo>
                    <a:pt x="1724" y="450"/>
                  </a:lnTo>
                  <a:lnTo>
                    <a:pt x="1746" y="489"/>
                  </a:lnTo>
                  <a:lnTo>
                    <a:pt x="1767" y="529"/>
                  </a:lnTo>
                  <a:lnTo>
                    <a:pt x="1785" y="571"/>
                  </a:lnTo>
                  <a:lnTo>
                    <a:pt x="1803" y="614"/>
                  </a:lnTo>
                  <a:lnTo>
                    <a:pt x="1818" y="656"/>
                  </a:lnTo>
                  <a:lnTo>
                    <a:pt x="1829" y="700"/>
                  </a:lnTo>
                  <a:lnTo>
                    <a:pt x="1841" y="745"/>
                  </a:lnTo>
                  <a:lnTo>
                    <a:pt x="1849" y="791"/>
                  </a:lnTo>
                  <a:lnTo>
                    <a:pt x="1854" y="838"/>
                  </a:lnTo>
                  <a:lnTo>
                    <a:pt x="1858" y="886"/>
                  </a:lnTo>
                  <a:lnTo>
                    <a:pt x="1859" y="933"/>
                  </a:lnTo>
                  <a:lnTo>
                    <a:pt x="1858" y="981"/>
                  </a:lnTo>
                  <a:lnTo>
                    <a:pt x="1854" y="1029"/>
                  </a:lnTo>
                  <a:lnTo>
                    <a:pt x="1849" y="1075"/>
                  </a:lnTo>
                  <a:lnTo>
                    <a:pt x="1841" y="1121"/>
                  </a:lnTo>
                  <a:lnTo>
                    <a:pt x="1829" y="1166"/>
                  </a:lnTo>
                  <a:lnTo>
                    <a:pt x="1818" y="1209"/>
                  </a:lnTo>
                  <a:lnTo>
                    <a:pt x="1803" y="1253"/>
                  </a:lnTo>
                  <a:lnTo>
                    <a:pt x="1785" y="1295"/>
                  </a:lnTo>
                  <a:lnTo>
                    <a:pt x="1767" y="1336"/>
                  </a:lnTo>
                  <a:lnTo>
                    <a:pt x="1746" y="1377"/>
                  </a:lnTo>
                  <a:lnTo>
                    <a:pt x="1724" y="1416"/>
                  </a:lnTo>
                  <a:lnTo>
                    <a:pt x="1700" y="1453"/>
                  </a:lnTo>
                  <a:lnTo>
                    <a:pt x="1674" y="1490"/>
                  </a:lnTo>
                  <a:lnTo>
                    <a:pt x="1646" y="1524"/>
                  </a:lnTo>
                  <a:lnTo>
                    <a:pt x="1617" y="1559"/>
                  </a:lnTo>
                  <a:lnTo>
                    <a:pt x="1586" y="1591"/>
                  </a:lnTo>
                  <a:lnTo>
                    <a:pt x="1554" y="1621"/>
                  </a:lnTo>
                  <a:lnTo>
                    <a:pt x="1520" y="1651"/>
                  </a:lnTo>
                  <a:lnTo>
                    <a:pt x="1485" y="1679"/>
                  </a:lnTo>
                  <a:lnTo>
                    <a:pt x="1448" y="1704"/>
                  </a:lnTo>
                  <a:lnTo>
                    <a:pt x="1411" y="1728"/>
                  </a:lnTo>
                  <a:lnTo>
                    <a:pt x="1372" y="1751"/>
                  </a:lnTo>
                  <a:lnTo>
                    <a:pt x="1332" y="1771"/>
                  </a:lnTo>
                  <a:lnTo>
                    <a:pt x="1290" y="1790"/>
                  </a:lnTo>
                  <a:lnTo>
                    <a:pt x="1249" y="1807"/>
                  </a:lnTo>
                  <a:lnTo>
                    <a:pt x="1205" y="1822"/>
                  </a:lnTo>
                  <a:lnTo>
                    <a:pt x="1161" y="1834"/>
                  </a:lnTo>
                  <a:lnTo>
                    <a:pt x="1116" y="1845"/>
                  </a:lnTo>
                  <a:lnTo>
                    <a:pt x="1071" y="1853"/>
                  </a:lnTo>
                  <a:lnTo>
                    <a:pt x="1024" y="1858"/>
                  </a:lnTo>
                  <a:lnTo>
                    <a:pt x="977" y="1862"/>
                  </a:lnTo>
                  <a:lnTo>
                    <a:pt x="930" y="1863"/>
                  </a:lnTo>
                  <a:lnTo>
                    <a:pt x="882" y="1862"/>
                  </a:lnTo>
                  <a:lnTo>
                    <a:pt x="835" y="1858"/>
                  </a:lnTo>
                  <a:lnTo>
                    <a:pt x="788" y="1853"/>
                  </a:lnTo>
                  <a:lnTo>
                    <a:pt x="743" y="1845"/>
                  </a:lnTo>
                  <a:lnTo>
                    <a:pt x="698" y="1834"/>
                  </a:lnTo>
                  <a:lnTo>
                    <a:pt x="654" y="1822"/>
                  </a:lnTo>
                  <a:lnTo>
                    <a:pt x="611" y="1807"/>
                  </a:lnTo>
                  <a:lnTo>
                    <a:pt x="569" y="1790"/>
                  </a:lnTo>
                  <a:lnTo>
                    <a:pt x="528" y="1771"/>
                  </a:lnTo>
                  <a:lnTo>
                    <a:pt x="487" y="1751"/>
                  </a:lnTo>
                  <a:lnTo>
                    <a:pt x="448" y="1728"/>
                  </a:lnTo>
                  <a:lnTo>
                    <a:pt x="411" y="1704"/>
                  </a:lnTo>
                  <a:lnTo>
                    <a:pt x="375" y="1679"/>
                  </a:lnTo>
                  <a:lnTo>
                    <a:pt x="339" y="1651"/>
                  </a:lnTo>
                  <a:lnTo>
                    <a:pt x="306" y="1621"/>
                  </a:lnTo>
                  <a:lnTo>
                    <a:pt x="273" y="1591"/>
                  </a:lnTo>
                  <a:lnTo>
                    <a:pt x="242" y="1559"/>
                  </a:lnTo>
                  <a:lnTo>
                    <a:pt x="213" y="1524"/>
                  </a:lnTo>
                  <a:lnTo>
                    <a:pt x="186" y="1490"/>
                  </a:lnTo>
                  <a:lnTo>
                    <a:pt x="159" y="1453"/>
                  </a:lnTo>
                  <a:lnTo>
                    <a:pt x="135" y="1416"/>
                  </a:lnTo>
                  <a:lnTo>
                    <a:pt x="113" y="1377"/>
                  </a:lnTo>
                  <a:lnTo>
                    <a:pt x="92" y="1336"/>
                  </a:lnTo>
                  <a:lnTo>
                    <a:pt x="74" y="1295"/>
                  </a:lnTo>
                  <a:lnTo>
                    <a:pt x="57" y="1253"/>
                  </a:lnTo>
                  <a:lnTo>
                    <a:pt x="42" y="1209"/>
                  </a:lnTo>
                  <a:lnTo>
                    <a:pt x="30" y="1166"/>
                  </a:lnTo>
                  <a:lnTo>
                    <a:pt x="19" y="1121"/>
                  </a:lnTo>
                  <a:lnTo>
                    <a:pt x="11" y="1075"/>
                  </a:lnTo>
                  <a:lnTo>
                    <a:pt x="5" y="1029"/>
                  </a:lnTo>
                  <a:lnTo>
                    <a:pt x="2" y="981"/>
                  </a:lnTo>
                  <a:lnTo>
                    <a:pt x="0" y="933"/>
                  </a:lnTo>
                  <a:lnTo>
                    <a:pt x="2" y="886"/>
                  </a:lnTo>
                  <a:lnTo>
                    <a:pt x="5" y="838"/>
                  </a:lnTo>
                  <a:lnTo>
                    <a:pt x="11" y="791"/>
                  </a:lnTo>
                  <a:lnTo>
                    <a:pt x="19" y="745"/>
                  </a:lnTo>
                  <a:lnTo>
                    <a:pt x="30" y="700"/>
                  </a:lnTo>
                  <a:lnTo>
                    <a:pt x="42" y="656"/>
                  </a:lnTo>
                  <a:lnTo>
                    <a:pt x="57" y="614"/>
                  </a:lnTo>
                  <a:lnTo>
                    <a:pt x="74" y="571"/>
                  </a:lnTo>
                  <a:lnTo>
                    <a:pt x="92" y="529"/>
                  </a:lnTo>
                  <a:lnTo>
                    <a:pt x="113" y="489"/>
                  </a:lnTo>
                  <a:lnTo>
                    <a:pt x="135" y="450"/>
                  </a:lnTo>
                  <a:lnTo>
                    <a:pt x="159" y="412"/>
                  </a:lnTo>
                  <a:lnTo>
                    <a:pt x="186" y="376"/>
                  </a:lnTo>
                  <a:lnTo>
                    <a:pt x="213" y="340"/>
                  </a:lnTo>
                  <a:lnTo>
                    <a:pt x="242" y="307"/>
                  </a:lnTo>
                  <a:lnTo>
                    <a:pt x="273" y="275"/>
                  </a:lnTo>
                  <a:lnTo>
                    <a:pt x="306" y="244"/>
                  </a:lnTo>
                  <a:lnTo>
                    <a:pt x="339" y="214"/>
                  </a:lnTo>
                  <a:lnTo>
                    <a:pt x="375" y="186"/>
                  </a:lnTo>
                  <a:lnTo>
                    <a:pt x="411" y="161"/>
                  </a:lnTo>
                  <a:lnTo>
                    <a:pt x="448" y="136"/>
                  </a:lnTo>
                  <a:lnTo>
                    <a:pt x="487" y="113"/>
                  </a:lnTo>
                  <a:lnTo>
                    <a:pt x="528" y="93"/>
                  </a:lnTo>
                  <a:lnTo>
                    <a:pt x="569" y="74"/>
                  </a:lnTo>
                  <a:lnTo>
                    <a:pt x="611" y="57"/>
                  </a:lnTo>
                  <a:lnTo>
                    <a:pt x="654" y="43"/>
                  </a:lnTo>
                  <a:lnTo>
                    <a:pt x="698" y="30"/>
                  </a:lnTo>
                  <a:lnTo>
                    <a:pt x="743" y="20"/>
                  </a:lnTo>
                  <a:lnTo>
                    <a:pt x="788" y="11"/>
                  </a:lnTo>
                  <a:lnTo>
                    <a:pt x="835" y="5"/>
                  </a:lnTo>
                  <a:lnTo>
                    <a:pt x="882" y="2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rgbClr val="00335B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6" name="Freeform 10"/>
            <p:cNvSpPr>
              <a:spLocks/>
            </p:cNvSpPr>
            <p:nvPr/>
          </p:nvSpPr>
          <p:spPr bwMode="auto">
            <a:xfrm>
              <a:off x="5093" y="2045"/>
              <a:ext cx="306" cy="152"/>
            </a:xfrm>
            <a:custGeom>
              <a:avLst/>
              <a:gdLst/>
              <a:ahLst/>
              <a:cxnLst>
                <a:cxn ang="0">
                  <a:pos x="158" y="85"/>
                </a:cxn>
                <a:cxn ang="0">
                  <a:pos x="181" y="193"/>
                </a:cxn>
                <a:cxn ang="0">
                  <a:pos x="540" y="266"/>
                </a:cxn>
                <a:cxn ang="0">
                  <a:pos x="613" y="303"/>
                </a:cxn>
                <a:cxn ang="0">
                  <a:pos x="552" y="193"/>
                </a:cxn>
                <a:cxn ang="0">
                  <a:pos x="312" y="35"/>
                </a:cxn>
                <a:cxn ang="0">
                  <a:pos x="0" y="0"/>
                </a:cxn>
                <a:cxn ang="0">
                  <a:pos x="158" y="85"/>
                </a:cxn>
              </a:cxnLst>
              <a:rect l="0" t="0" r="r" b="b"/>
              <a:pathLst>
                <a:path w="613" h="303">
                  <a:moveTo>
                    <a:pt x="158" y="85"/>
                  </a:moveTo>
                  <a:lnTo>
                    <a:pt x="181" y="193"/>
                  </a:lnTo>
                  <a:lnTo>
                    <a:pt x="540" y="266"/>
                  </a:lnTo>
                  <a:lnTo>
                    <a:pt x="613" y="303"/>
                  </a:lnTo>
                  <a:lnTo>
                    <a:pt x="552" y="193"/>
                  </a:lnTo>
                  <a:lnTo>
                    <a:pt x="312" y="35"/>
                  </a:lnTo>
                  <a:lnTo>
                    <a:pt x="0" y="0"/>
                  </a:lnTo>
                  <a:lnTo>
                    <a:pt x="158" y="85"/>
                  </a:lnTo>
                  <a:close/>
                </a:path>
              </a:pathLst>
            </a:custGeom>
            <a:solidFill>
              <a:srgbClr val="8C44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7" name="Freeform 11"/>
            <p:cNvSpPr>
              <a:spLocks/>
            </p:cNvSpPr>
            <p:nvPr/>
          </p:nvSpPr>
          <p:spPr bwMode="auto">
            <a:xfrm>
              <a:off x="4764" y="2239"/>
              <a:ext cx="317" cy="297"/>
            </a:xfrm>
            <a:custGeom>
              <a:avLst/>
              <a:gdLst/>
              <a:ahLst/>
              <a:cxnLst>
                <a:cxn ang="0">
                  <a:pos x="431" y="37"/>
                </a:cxn>
                <a:cxn ang="0">
                  <a:pos x="634" y="121"/>
                </a:cxn>
                <a:cxn ang="0">
                  <a:pos x="539" y="314"/>
                </a:cxn>
                <a:cxn ang="0">
                  <a:pos x="479" y="497"/>
                </a:cxn>
                <a:cxn ang="0">
                  <a:pos x="311" y="532"/>
                </a:cxn>
                <a:cxn ang="0">
                  <a:pos x="131" y="593"/>
                </a:cxn>
                <a:cxn ang="0">
                  <a:pos x="0" y="351"/>
                </a:cxn>
                <a:cxn ang="0">
                  <a:pos x="131" y="97"/>
                </a:cxn>
                <a:cxn ang="0">
                  <a:pos x="275" y="0"/>
                </a:cxn>
                <a:cxn ang="0">
                  <a:pos x="431" y="37"/>
                </a:cxn>
              </a:cxnLst>
              <a:rect l="0" t="0" r="r" b="b"/>
              <a:pathLst>
                <a:path w="634" h="593">
                  <a:moveTo>
                    <a:pt x="431" y="37"/>
                  </a:moveTo>
                  <a:lnTo>
                    <a:pt x="634" y="121"/>
                  </a:lnTo>
                  <a:lnTo>
                    <a:pt x="539" y="314"/>
                  </a:lnTo>
                  <a:lnTo>
                    <a:pt x="479" y="497"/>
                  </a:lnTo>
                  <a:lnTo>
                    <a:pt x="311" y="532"/>
                  </a:lnTo>
                  <a:lnTo>
                    <a:pt x="131" y="593"/>
                  </a:lnTo>
                  <a:lnTo>
                    <a:pt x="0" y="351"/>
                  </a:lnTo>
                  <a:lnTo>
                    <a:pt x="131" y="97"/>
                  </a:lnTo>
                  <a:lnTo>
                    <a:pt x="275" y="0"/>
                  </a:lnTo>
                  <a:lnTo>
                    <a:pt x="431" y="37"/>
                  </a:lnTo>
                  <a:close/>
                </a:path>
              </a:pathLst>
            </a:custGeom>
            <a:solidFill>
              <a:srgbClr val="B76B05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8" name="Freeform 12"/>
            <p:cNvSpPr>
              <a:spLocks/>
            </p:cNvSpPr>
            <p:nvPr/>
          </p:nvSpPr>
          <p:spPr bwMode="auto">
            <a:xfrm>
              <a:off x="4650" y="2124"/>
              <a:ext cx="221" cy="309"/>
            </a:xfrm>
            <a:custGeom>
              <a:avLst/>
              <a:gdLst/>
              <a:ahLst/>
              <a:cxnLst>
                <a:cxn ang="0">
                  <a:pos x="0" y="617"/>
                </a:cxn>
                <a:cxn ang="0">
                  <a:pos x="203" y="533"/>
                </a:cxn>
                <a:cxn ang="0">
                  <a:pos x="263" y="375"/>
                </a:cxn>
                <a:cxn ang="0">
                  <a:pos x="443" y="194"/>
                </a:cxn>
                <a:cxn ang="0">
                  <a:pos x="396" y="97"/>
                </a:cxn>
                <a:cxn ang="0">
                  <a:pos x="359" y="0"/>
                </a:cxn>
                <a:cxn ang="0">
                  <a:pos x="155" y="133"/>
                </a:cxn>
                <a:cxn ang="0">
                  <a:pos x="35" y="291"/>
                </a:cxn>
                <a:cxn ang="0">
                  <a:pos x="12" y="436"/>
                </a:cxn>
                <a:cxn ang="0">
                  <a:pos x="0" y="617"/>
                </a:cxn>
              </a:cxnLst>
              <a:rect l="0" t="0" r="r" b="b"/>
              <a:pathLst>
                <a:path w="443" h="617">
                  <a:moveTo>
                    <a:pt x="0" y="617"/>
                  </a:moveTo>
                  <a:lnTo>
                    <a:pt x="203" y="533"/>
                  </a:lnTo>
                  <a:lnTo>
                    <a:pt x="263" y="375"/>
                  </a:lnTo>
                  <a:lnTo>
                    <a:pt x="443" y="194"/>
                  </a:lnTo>
                  <a:lnTo>
                    <a:pt x="396" y="97"/>
                  </a:lnTo>
                  <a:lnTo>
                    <a:pt x="359" y="0"/>
                  </a:lnTo>
                  <a:lnTo>
                    <a:pt x="155" y="133"/>
                  </a:lnTo>
                  <a:lnTo>
                    <a:pt x="35" y="291"/>
                  </a:lnTo>
                  <a:lnTo>
                    <a:pt x="12" y="436"/>
                  </a:lnTo>
                  <a:lnTo>
                    <a:pt x="0" y="617"/>
                  </a:lnTo>
                  <a:close/>
                </a:path>
              </a:pathLst>
            </a:custGeom>
            <a:solidFill>
              <a:srgbClr val="8C44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9" name="Freeform 13"/>
            <p:cNvSpPr>
              <a:spLocks/>
            </p:cNvSpPr>
            <p:nvPr/>
          </p:nvSpPr>
          <p:spPr bwMode="auto">
            <a:xfrm>
              <a:off x="4776" y="2517"/>
              <a:ext cx="311" cy="302"/>
            </a:xfrm>
            <a:custGeom>
              <a:avLst/>
              <a:gdLst/>
              <a:ahLst/>
              <a:cxnLst>
                <a:cxn ang="0">
                  <a:pos x="71" y="86"/>
                </a:cxn>
                <a:cxn ang="0">
                  <a:pos x="299" y="25"/>
                </a:cxn>
                <a:cxn ang="0">
                  <a:pos x="455" y="0"/>
                </a:cxn>
                <a:cxn ang="0">
                  <a:pos x="503" y="110"/>
                </a:cxn>
                <a:cxn ang="0">
                  <a:pos x="623" y="243"/>
                </a:cxn>
                <a:cxn ang="0">
                  <a:pos x="527" y="388"/>
                </a:cxn>
                <a:cxn ang="0">
                  <a:pos x="467" y="543"/>
                </a:cxn>
                <a:cxn ang="0">
                  <a:pos x="383" y="543"/>
                </a:cxn>
                <a:cxn ang="0">
                  <a:pos x="179" y="604"/>
                </a:cxn>
                <a:cxn ang="0">
                  <a:pos x="84" y="510"/>
                </a:cxn>
                <a:cxn ang="0">
                  <a:pos x="0" y="352"/>
                </a:cxn>
                <a:cxn ang="0">
                  <a:pos x="71" y="86"/>
                </a:cxn>
              </a:cxnLst>
              <a:rect l="0" t="0" r="r" b="b"/>
              <a:pathLst>
                <a:path w="623" h="604">
                  <a:moveTo>
                    <a:pt x="71" y="86"/>
                  </a:moveTo>
                  <a:lnTo>
                    <a:pt x="299" y="25"/>
                  </a:lnTo>
                  <a:lnTo>
                    <a:pt x="455" y="0"/>
                  </a:lnTo>
                  <a:lnTo>
                    <a:pt x="503" y="110"/>
                  </a:lnTo>
                  <a:lnTo>
                    <a:pt x="623" y="243"/>
                  </a:lnTo>
                  <a:lnTo>
                    <a:pt x="527" y="388"/>
                  </a:lnTo>
                  <a:lnTo>
                    <a:pt x="467" y="543"/>
                  </a:lnTo>
                  <a:lnTo>
                    <a:pt x="383" y="543"/>
                  </a:lnTo>
                  <a:lnTo>
                    <a:pt x="179" y="604"/>
                  </a:lnTo>
                  <a:lnTo>
                    <a:pt x="84" y="510"/>
                  </a:lnTo>
                  <a:lnTo>
                    <a:pt x="0" y="352"/>
                  </a:lnTo>
                  <a:lnTo>
                    <a:pt x="71" y="86"/>
                  </a:lnTo>
                  <a:close/>
                </a:path>
              </a:pathLst>
            </a:custGeom>
            <a:solidFill>
              <a:srgbClr val="B76B05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0" name="Freeform 14"/>
            <p:cNvSpPr>
              <a:spLocks/>
            </p:cNvSpPr>
            <p:nvPr/>
          </p:nvSpPr>
          <p:spPr bwMode="auto">
            <a:xfrm>
              <a:off x="4650" y="2650"/>
              <a:ext cx="186" cy="23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" y="61"/>
                </a:cxn>
                <a:cxn ang="0">
                  <a:pos x="203" y="72"/>
                </a:cxn>
                <a:cxn ang="0">
                  <a:pos x="239" y="219"/>
                </a:cxn>
                <a:cxn ang="0">
                  <a:pos x="372" y="362"/>
                </a:cxn>
                <a:cxn ang="0">
                  <a:pos x="372" y="470"/>
                </a:cxn>
                <a:cxn ang="0">
                  <a:pos x="252" y="362"/>
                </a:cxn>
                <a:cxn ang="0">
                  <a:pos x="35" y="121"/>
                </a:cxn>
                <a:cxn ang="0">
                  <a:pos x="0" y="0"/>
                </a:cxn>
              </a:cxnLst>
              <a:rect l="0" t="0" r="r" b="b"/>
              <a:pathLst>
                <a:path w="372" h="470">
                  <a:moveTo>
                    <a:pt x="0" y="0"/>
                  </a:moveTo>
                  <a:lnTo>
                    <a:pt x="108" y="61"/>
                  </a:lnTo>
                  <a:lnTo>
                    <a:pt x="203" y="72"/>
                  </a:lnTo>
                  <a:lnTo>
                    <a:pt x="239" y="219"/>
                  </a:lnTo>
                  <a:lnTo>
                    <a:pt x="372" y="362"/>
                  </a:lnTo>
                  <a:lnTo>
                    <a:pt x="372" y="470"/>
                  </a:lnTo>
                  <a:lnTo>
                    <a:pt x="252" y="362"/>
                  </a:lnTo>
                  <a:lnTo>
                    <a:pt x="35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44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1" name="Freeform 15"/>
            <p:cNvSpPr>
              <a:spLocks/>
            </p:cNvSpPr>
            <p:nvPr/>
          </p:nvSpPr>
          <p:spPr bwMode="auto">
            <a:xfrm>
              <a:off x="5040" y="2614"/>
              <a:ext cx="281" cy="271"/>
            </a:xfrm>
            <a:custGeom>
              <a:avLst/>
              <a:gdLst/>
              <a:ahLst/>
              <a:cxnLst>
                <a:cxn ang="0">
                  <a:pos x="144" y="85"/>
                </a:cxn>
                <a:cxn ang="0">
                  <a:pos x="312" y="37"/>
                </a:cxn>
                <a:cxn ang="0">
                  <a:pos x="395" y="0"/>
                </a:cxn>
                <a:cxn ang="0">
                  <a:pos x="563" y="170"/>
                </a:cxn>
                <a:cxn ang="0">
                  <a:pos x="528" y="340"/>
                </a:cxn>
                <a:cxn ang="0">
                  <a:pos x="456" y="446"/>
                </a:cxn>
                <a:cxn ang="0">
                  <a:pos x="312" y="519"/>
                </a:cxn>
                <a:cxn ang="0">
                  <a:pos x="204" y="543"/>
                </a:cxn>
                <a:cxn ang="0">
                  <a:pos x="36" y="483"/>
                </a:cxn>
                <a:cxn ang="0">
                  <a:pos x="0" y="340"/>
                </a:cxn>
                <a:cxn ang="0">
                  <a:pos x="83" y="182"/>
                </a:cxn>
                <a:cxn ang="0">
                  <a:pos x="144" y="85"/>
                </a:cxn>
              </a:cxnLst>
              <a:rect l="0" t="0" r="r" b="b"/>
              <a:pathLst>
                <a:path w="563" h="543">
                  <a:moveTo>
                    <a:pt x="144" y="85"/>
                  </a:moveTo>
                  <a:lnTo>
                    <a:pt x="312" y="37"/>
                  </a:lnTo>
                  <a:lnTo>
                    <a:pt x="395" y="0"/>
                  </a:lnTo>
                  <a:lnTo>
                    <a:pt x="563" y="170"/>
                  </a:lnTo>
                  <a:lnTo>
                    <a:pt x="528" y="340"/>
                  </a:lnTo>
                  <a:lnTo>
                    <a:pt x="456" y="446"/>
                  </a:lnTo>
                  <a:lnTo>
                    <a:pt x="312" y="519"/>
                  </a:lnTo>
                  <a:lnTo>
                    <a:pt x="204" y="543"/>
                  </a:lnTo>
                  <a:lnTo>
                    <a:pt x="36" y="483"/>
                  </a:lnTo>
                  <a:lnTo>
                    <a:pt x="0" y="340"/>
                  </a:lnTo>
                  <a:lnTo>
                    <a:pt x="83" y="182"/>
                  </a:lnTo>
                  <a:lnTo>
                    <a:pt x="144" y="85"/>
                  </a:lnTo>
                  <a:close/>
                </a:path>
              </a:pathLst>
            </a:custGeom>
            <a:solidFill>
              <a:srgbClr val="B76B05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2" name="Freeform 16"/>
            <p:cNvSpPr>
              <a:spLocks/>
            </p:cNvSpPr>
            <p:nvPr/>
          </p:nvSpPr>
          <p:spPr bwMode="auto">
            <a:xfrm>
              <a:off x="5099" y="2173"/>
              <a:ext cx="330" cy="211"/>
            </a:xfrm>
            <a:custGeom>
              <a:avLst/>
              <a:gdLst/>
              <a:ahLst/>
              <a:cxnLst>
                <a:cxn ang="0">
                  <a:pos x="155" y="0"/>
                </a:cxn>
                <a:cxn ang="0">
                  <a:pos x="84" y="109"/>
                </a:cxn>
                <a:cxn ang="0">
                  <a:pos x="0" y="266"/>
                </a:cxn>
                <a:cxn ang="0">
                  <a:pos x="240" y="339"/>
                </a:cxn>
                <a:cxn ang="0">
                  <a:pos x="395" y="423"/>
                </a:cxn>
                <a:cxn ang="0">
                  <a:pos x="491" y="399"/>
                </a:cxn>
                <a:cxn ang="0">
                  <a:pos x="659" y="363"/>
                </a:cxn>
                <a:cxn ang="0">
                  <a:pos x="587" y="170"/>
                </a:cxn>
                <a:cxn ang="0">
                  <a:pos x="491" y="49"/>
                </a:cxn>
                <a:cxn ang="0">
                  <a:pos x="155" y="0"/>
                </a:cxn>
              </a:cxnLst>
              <a:rect l="0" t="0" r="r" b="b"/>
              <a:pathLst>
                <a:path w="659" h="423">
                  <a:moveTo>
                    <a:pt x="155" y="0"/>
                  </a:moveTo>
                  <a:lnTo>
                    <a:pt x="84" y="109"/>
                  </a:lnTo>
                  <a:lnTo>
                    <a:pt x="0" y="266"/>
                  </a:lnTo>
                  <a:lnTo>
                    <a:pt x="240" y="339"/>
                  </a:lnTo>
                  <a:lnTo>
                    <a:pt x="395" y="423"/>
                  </a:lnTo>
                  <a:lnTo>
                    <a:pt x="491" y="399"/>
                  </a:lnTo>
                  <a:lnTo>
                    <a:pt x="659" y="363"/>
                  </a:lnTo>
                  <a:lnTo>
                    <a:pt x="587" y="170"/>
                  </a:lnTo>
                  <a:lnTo>
                    <a:pt x="491" y="49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rgbClr val="B76B05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3" name="Freeform 17"/>
            <p:cNvSpPr>
              <a:spLocks/>
            </p:cNvSpPr>
            <p:nvPr/>
          </p:nvSpPr>
          <p:spPr bwMode="auto">
            <a:xfrm>
              <a:off x="5268" y="2378"/>
              <a:ext cx="227" cy="303"/>
            </a:xfrm>
            <a:custGeom>
              <a:avLst/>
              <a:gdLst/>
              <a:ahLst/>
              <a:cxnLst>
                <a:cxn ang="0">
                  <a:pos x="72" y="97"/>
                </a:cxn>
                <a:cxn ang="0">
                  <a:pos x="59" y="253"/>
                </a:cxn>
                <a:cxn ang="0">
                  <a:pos x="0" y="447"/>
                </a:cxn>
                <a:cxn ang="0">
                  <a:pos x="155" y="605"/>
                </a:cxn>
                <a:cxn ang="0">
                  <a:pos x="347" y="520"/>
                </a:cxn>
                <a:cxn ang="0">
                  <a:pos x="455" y="350"/>
                </a:cxn>
                <a:cxn ang="0">
                  <a:pos x="442" y="181"/>
                </a:cxn>
                <a:cxn ang="0">
                  <a:pos x="323" y="0"/>
                </a:cxn>
                <a:cxn ang="0">
                  <a:pos x="155" y="48"/>
                </a:cxn>
                <a:cxn ang="0">
                  <a:pos x="72" y="97"/>
                </a:cxn>
              </a:cxnLst>
              <a:rect l="0" t="0" r="r" b="b"/>
              <a:pathLst>
                <a:path w="455" h="605">
                  <a:moveTo>
                    <a:pt x="72" y="97"/>
                  </a:moveTo>
                  <a:lnTo>
                    <a:pt x="59" y="253"/>
                  </a:lnTo>
                  <a:lnTo>
                    <a:pt x="0" y="447"/>
                  </a:lnTo>
                  <a:lnTo>
                    <a:pt x="155" y="605"/>
                  </a:lnTo>
                  <a:lnTo>
                    <a:pt x="347" y="520"/>
                  </a:lnTo>
                  <a:lnTo>
                    <a:pt x="455" y="350"/>
                  </a:lnTo>
                  <a:lnTo>
                    <a:pt x="442" y="181"/>
                  </a:lnTo>
                  <a:lnTo>
                    <a:pt x="323" y="0"/>
                  </a:lnTo>
                  <a:lnTo>
                    <a:pt x="155" y="48"/>
                  </a:lnTo>
                  <a:lnTo>
                    <a:pt x="72" y="97"/>
                  </a:lnTo>
                  <a:close/>
                </a:path>
              </a:pathLst>
            </a:custGeom>
            <a:solidFill>
              <a:srgbClr val="B76B05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4" name="Freeform 18"/>
            <p:cNvSpPr>
              <a:spLocks/>
            </p:cNvSpPr>
            <p:nvPr/>
          </p:nvSpPr>
          <p:spPr bwMode="auto">
            <a:xfrm>
              <a:off x="4824" y="2033"/>
              <a:ext cx="263" cy="61"/>
            </a:xfrm>
            <a:custGeom>
              <a:avLst/>
              <a:gdLst/>
              <a:ahLst/>
              <a:cxnLst>
                <a:cxn ang="0">
                  <a:pos x="72" y="121"/>
                </a:cxn>
                <a:cxn ang="0">
                  <a:pos x="240" y="36"/>
                </a:cxn>
                <a:cxn ang="0">
                  <a:pos x="528" y="36"/>
                </a:cxn>
                <a:cxn ang="0">
                  <a:pos x="444" y="0"/>
                </a:cxn>
                <a:cxn ang="0">
                  <a:pos x="253" y="12"/>
                </a:cxn>
                <a:cxn ang="0">
                  <a:pos x="120" y="49"/>
                </a:cxn>
                <a:cxn ang="0">
                  <a:pos x="0" y="121"/>
                </a:cxn>
                <a:cxn ang="0">
                  <a:pos x="72" y="121"/>
                </a:cxn>
              </a:cxnLst>
              <a:rect l="0" t="0" r="r" b="b"/>
              <a:pathLst>
                <a:path w="528" h="121">
                  <a:moveTo>
                    <a:pt x="72" y="121"/>
                  </a:moveTo>
                  <a:lnTo>
                    <a:pt x="240" y="36"/>
                  </a:lnTo>
                  <a:lnTo>
                    <a:pt x="528" y="36"/>
                  </a:lnTo>
                  <a:lnTo>
                    <a:pt x="444" y="0"/>
                  </a:lnTo>
                  <a:lnTo>
                    <a:pt x="253" y="12"/>
                  </a:lnTo>
                  <a:lnTo>
                    <a:pt x="120" y="49"/>
                  </a:lnTo>
                  <a:lnTo>
                    <a:pt x="0" y="121"/>
                  </a:lnTo>
                  <a:lnTo>
                    <a:pt x="72" y="121"/>
                  </a:lnTo>
                  <a:close/>
                </a:path>
              </a:pathLst>
            </a:custGeom>
            <a:solidFill>
              <a:srgbClr val="8C44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5" name="Freeform 19"/>
            <p:cNvSpPr>
              <a:spLocks/>
            </p:cNvSpPr>
            <p:nvPr/>
          </p:nvSpPr>
          <p:spPr bwMode="auto">
            <a:xfrm>
              <a:off x="4829" y="2299"/>
              <a:ext cx="252" cy="225"/>
            </a:xfrm>
            <a:custGeom>
              <a:avLst/>
              <a:gdLst/>
              <a:ahLst/>
              <a:cxnLst>
                <a:cxn ang="0">
                  <a:pos x="503" y="61"/>
                </a:cxn>
                <a:cxn ang="0">
                  <a:pos x="348" y="400"/>
                </a:cxn>
                <a:cxn ang="0">
                  <a:pos x="0" y="448"/>
                </a:cxn>
                <a:cxn ang="0">
                  <a:pos x="48" y="400"/>
                </a:cxn>
                <a:cxn ang="0">
                  <a:pos x="323" y="327"/>
                </a:cxn>
                <a:cxn ang="0">
                  <a:pos x="492" y="0"/>
                </a:cxn>
                <a:cxn ang="0">
                  <a:pos x="503" y="61"/>
                </a:cxn>
              </a:cxnLst>
              <a:rect l="0" t="0" r="r" b="b"/>
              <a:pathLst>
                <a:path w="503" h="448">
                  <a:moveTo>
                    <a:pt x="503" y="61"/>
                  </a:moveTo>
                  <a:lnTo>
                    <a:pt x="348" y="400"/>
                  </a:lnTo>
                  <a:lnTo>
                    <a:pt x="0" y="448"/>
                  </a:lnTo>
                  <a:lnTo>
                    <a:pt x="48" y="400"/>
                  </a:lnTo>
                  <a:lnTo>
                    <a:pt x="323" y="327"/>
                  </a:lnTo>
                  <a:lnTo>
                    <a:pt x="492" y="0"/>
                  </a:lnTo>
                  <a:lnTo>
                    <a:pt x="503" y="61"/>
                  </a:lnTo>
                  <a:close/>
                </a:path>
              </a:pathLst>
            </a:custGeom>
            <a:solidFill>
              <a:srgbClr val="EAB5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6" name="Freeform 20"/>
            <p:cNvSpPr>
              <a:spLocks/>
            </p:cNvSpPr>
            <p:nvPr/>
          </p:nvSpPr>
          <p:spPr bwMode="auto">
            <a:xfrm>
              <a:off x="5105" y="2324"/>
              <a:ext cx="192" cy="321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35" y="11"/>
                </a:cxn>
                <a:cxn ang="0">
                  <a:pos x="58" y="20"/>
                </a:cxn>
                <a:cxn ang="0">
                  <a:pos x="81" y="29"/>
                </a:cxn>
                <a:cxn ang="0">
                  <a:pos x="104" y="37"/>
                </a:cxn>
                <a:cxn ang="0">
                  <a:pos x="128" y="46"/>
                </a:cxn>
                <a:cxn ang="0">
                  <a:pos x="152" y="54"/>
                </a:cxn>
                <a:cxn ang="0">
                  <a:pos x="175" y="62"/>
                </a:cxn>
                <a:cxn ang="0">
                  <a:pos x="198" y="72"/>
                </a:cxn>
                <a:cxn ang="0">
                  <a:pos x="221" y="81"/>
                </a:cxn>
                <a:cxn ang="0">
                  <a:pos x="244" y="90"/>
                </a:cxn>
                <a:cxn ang="0">
                  <a:pos x="267" y="100"/>
                </a:cxn>
                <a:cxn ang="0">
                  <a:pos x="291" y="112"/>
                </a:cxn>
                <a:cxn ang="0">
                  <a:pos x="314" y="125"/>
                </a:cxn>
                <a:cxn ang="0">
                  <a:pos x="337" y="139"/>
                </a:cxn>
                <a:cxn ang="0">
                  <a:pos x="360" y="154"/>
                </a:cxn>
                <a:cxn ang="0">
                  <a:pos x="383" y="170"/>
                </a:cxn>
                <a:cxn ang="0">
                  <a:pos x="347" y="387"/>
                </a:cxn>
                <a:cxn ang="0">
                  <a:pos x="277" y="545"/>
                </a:cxn>
                <a:cxn ang="0">
                  <a:pos x="0" y="642"/>
                </a:cxn>
                <a:cxn ang="0">
                  <a:pos x="0" y="602"/>
                </a:cxn>
                <a:cxn ang="0">
                  <a:pos x="252" y="508"/>
                </a:cxn>
                <a:cxn ang="0">
                  <a:pos x="336" y="339"/>
                </a:cxn>
                <a:cxn ang="0">
                  <a:pos x="336" y="194"/>
                </a:cxn>
                <a:cxn ang="0">
                  <a:pos x="320" y="182"/>
                </a:cxn>
                <a:cxn ang="0">
                  <a:pos x="304" y="171"/>
                </a:cxn>
                <a:cxn ang="0">
                  <a:pos x="287" y="159"/>
                </a:cxn>
                <a:cxn ang="0">
                  <a:pos x="272" y="148"/>
                </a:cxn>
                <a:cxn ang="0">
                  <a:pos x="257" y="137"/>
                </a:cxn>
                <a:cxn ang="0">
                  <a:pos x="241" y="127"/>
                </a:cxn>
                <a:cxn ang="0">
                  <a:pos x="226" y="117"/>
                </a:cxn>
                <a:cxn ang="0">
                  <a:pos x="211" y="106"/>
                </a:cxn>
                <a:cxn ang="0">
                  <a:pos x="195" y="97"/>
                </a:cxn>
                <a:cxn ang="0">
                  <a:pos x="179" y="88"/>
                </a:cxn>
                <a:cxn ang="0">
                  <a:pos x="162" y="79"/>
                </a:cxn>
                <a:cxn ang="0">
                  <a:pos x="145" y="69"/>
                </a:cxn>
                <a:cxn ang="0">
                  <a:pos x="127" y="61"/>
                </a:cxn>
                <a:cxn ang="0">
                  <a:pos x="109" y="53"/>
                </a:cxn>
                <a:cxn ang="0">
                  <a:pos x="89" y="45"/>
                </a:cxn>
                <a:cxn ang="0">
                  <a:pos x="69" y="37"/>
                </a:cxn>
                <a:cxn ang="0">
                  <a:pos x="12" y="0"/>
                </a:cxn>
              </a:cxnLst>
              <a:rect l="0" t="0" r="r" b="b"/>
              <a:pathLst>
                <a:path w="383" h="642">
                  <a:moveTo>
                    <a:pt x="12" y="0"/>
                  </a:moveTo>
                  <a:lnTo>
                    <a:pt x="35" y="11"/>
                  </a:lnTo>
                  <a:lnTo>
                    <a:pt x="58" y="20"/>
                  </a:lnTo>
                  <a:lnTo>
                    <a:pt x="81" y="29"/>
                  </a:lnTo>
                  <a:lnTo>
                    <a:pt x="104" y="37"/>
                  </a:lnTo>
                  <a:lnTo>
                    <a:pt x="128" y="46"/>
                  </a:lnTo>
                  <a:lnTo>
                    <a:pt x="152" y="54"/>
                  </a:lnTo>
                  <a:lnTo>
                    <a:pt x="175" y="62"/>
                  </a:lnTo>
                  <a:lnTo>
                    <a:pt x="198" y="72"/>
                  </a:lnTo>
                  <a:lnTo>
                    <a:pt x="221" y="81"/>
                  </a:lnTo>
                  <a:lnTo>
                    <a:pt x="244" y="90"/>
                  </a:lnTo>
                  <a:lnTo>
                    <a:pt x="267" y="100"/>
                  </a:lnTo>
                  <a:lnTo>
                    <a:pt x="291" y="112"/>
                  </a:lnTo>
                  <a:lnTo>
                    <a:pt x="314" y="125"/>
                  </a:lnTo>
                  <a:lnTo>
                    <a:pt x="337" y="139"/>
                  </a:lnTo>
                  <a:lnTo>
                    <a:pt x="360" y="154"/>
                  </a:lnTo>
                  <a:lnTo>
                    <a:pt x="383" y="170"/>
                  </a:lnTo>
                  <a:lnTo>
                    <a:pt x="347" y="387"/>
                  </a:lnTo>
                  <a:lnTo>
                    <a:pt x="277" y="545"/>
                  </a:lnTo>
                  <a:lnTo>
                    <a:pt x="0" y="642"/>
                  </a:lnTo>
                  <a:lnTo>
                    <a:pt x="0" y="602"/>
                  </a:lnTo>
                  <a:lnTo>
                    <a:pt x="252" y="508"/>
                  </a:lnTo>
                  <a:lnTo>
                    <a:pt x="336" y="339"/>
                  </a:lnTo>
                  <a:lnTo>
                    <a:pt x="336" y="194"/>
                  </a:lnTo>
                  <a:lnTo>
                    <a:pt x="320" y="182"/>
                  </a:lnTo>
                  <a:lnTo>
                    <a:pt x="304" y="171"/>
                  </a:lnTo>
                  <a:lnTo>
                    <a:pt x="287" y="159"/>
                  </a:lnTo>
                  <a:lnTo>
                    <a:pt x="272" y="148"/>
                  </a:lnTo>
                  <a:lnTo>
                    <a:pt x="257" y="137"/>
                  </a:lnTo>
                  <a:lnTo>
                    <a:pt x="241" y="127"/>
                  </a:lnTo>
                  <a:lnTo>
                    <a:pt x="226" y="117"/>
                  </a:lnTo>
                  <a:lnTo>
                    <a:pt x="211" y="106"/>
                  </a:lnTo>
                  <a:lnTo>
                    <a:pt x="195" y="97"/>
                  </a:lnTo>
                  <a:lnTo>
                    <a:pt x="179" y="88"/>
                  </a:lnTo>
                  <a:lnTo>
                    <a:pt x="162" y="79"/>
                  </a:lnTo>
                  <a:lnTo>
                    <a:pt x="145" y="69"/>
                  </a:lnTo>
                  <a:lnTo>
                    <a:pt x="127" y="61"/>
                  </a:lnTo>
                  <a:lnTo>
                    <a:pt x="109" y="53"/>
                  </a:lnTo>
                  <a:lnTo>
                    <a:pt x="89" y="45"/>
                  </a:lnTo>
                  <a:lnTo>
                    <a:pt x="69" y="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76B05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7" name="Freeform 21"/>
            <p:cNvSpPr>
              <a:spLocks/>
            </p:cNvSpPr>
            <p:nvPr/>
          </p:nvSpPr>
          <p:spPr bwMode="auto">
            <a:xfrm>
              <a:off x="4889" y="2106"/>
              <a:ext cx="283" cy="176"/>
            </a:xfrm>
            <a:custGeom>
              <a:avLst/>
              <a:gdLst/>
              <a:ahLst/>
              <a:cxnLst>
                <a:cxn ang="0">
                  <a:pos x="565" y="85"/>
                </a:cxn>
                <a:cxn ang="0">
                  <a:pos x="516" y="169"/>
                </a:cxn>
                <a:cxn ang="0">
                  <a:pos x="383" y="351"/>
                </a:cxn>
                <a:cxn ang="0">
                  <a:pos x="24" y="230"/>
                </a:cxn>
                <a:cxn ang="0">
                  <a:pos x="0" y="169"/>
                </a:cxn>
                <a:cxn ang="0">
                  <a:pos x="336" y="314"/>
                </a:cxn>
                <a:cxn ang="0">
                  <a:pos x="432" y="230"/>
                </a:cxn>
                <a:cxn ang="0">
                  <a:pos x="551" y="0"/>
                </a:cxn>
                <a:cxn ang="0">
                  <a:pos x="565" y="85"/>
                </a:cxn>
              </a:cxnLst>
              <a:rect l="0" t="0" r="r" b="b"/>
              <a:pathLst>
                <a:path w="565" h="351">
                  <a:moveTo>
                    <a:pt x="565" y="85"/>
                  </a:moveTo>
                  <a:lnTo>
                    <a:pt x="516" y="169"/>
                  </a:lnTo>
                  <a:lnTo>
                    <a:pt x="383" y="351"/>
                  </a:lnTo>
                  <a:lnTo>
                    <a:pt x="24" y="230"/>
                  </a:lnTo>
                  <a:lnTo>
                    <a:pt x="0" y="169"/>
                  </a:lnTo>
                  <a:lnTo>
                    <a:pt x="336" y="314"/>
                  </a:lnTo>
                  <a:lnTo>
                    <a:pt x="432" y="230"/>
                  </a:lnTo>
                  <a:lnTo>
                    <a:pt x="551" y="0"/>
                  </a:lnTo>
                  <a:lnTo>
                    <a:pt x="565" y="85"/>
                  </a:lnTo>
                  <a:close/>
                </a:path>
              </a:pathLst>
            </a:custGeom>
            <a:solidFill>
              <a:srgbClr val="B76B05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8" name="Freeform 22"/>
            <p:cNvSpPr>
              <a:spLocks/>
            </p:cNvSpPr>
            <p:nvPr/>
          </p:nvSpPr>
          <p:spPr bwMode="auto">
            <a:xfrm>
              <a:off x="5196" y="2118"/>
              <a:ext cx="173" cy="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2" y="24"/>
                </a:cxn>
                <a:cxn ang="0">
                  <a:pos x="276" y="61"/>
                </a:cxn>
                <a:cxn ang="0">
                  <a:pos x="347" y="121"/>
                </a:cxn>
                <a:cxn ang="0">
                  <a:pos x="216" y="85"/>
                </a:cxn>
                <a:cxn ang="0">
                  <a:pos x="12" y="61"/>
                </a:cxn>
                <a:cxn ang="0">
                  <a:pos x="0" y="0"/>
                </a:cxn>
              </a:cxnLst>
              <a:rect l="0" t="0" r="r" b="b"/>
              <a:pathLst>
                <a:path w="347" h="121">
                  <a:moveTo>
                    <a:pt x="0" y="0"/>
                  </a:moveTo>
                  <a:lnTo>
                    <a:pt x="132" y="24"/>
                  </a:lnTo>
                  <a:lnTo>
                    <a:pt x="276" y="61"/>
                  </a:lnTo>
                  <a:lnTo>
                    <a:pt x="347" y="121"/>
                  </a:lnTo>
                  <a:lnTo>
                    <a:pt x="216" y="85"/>
                  </a:lnTo>
                  <a:lnTo>
                    <a:pt x="12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6B05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39" name="Freeform 23"/>
            <p:cNvSpPr>
              <a:spLocks/>
            </p:cNvSpPr>
            <p:nvPr/>
          </p:nvSpPr>
          <p:spPr bwMode="auto">
            <a:xfrm>
              <a:off x="4638" y="2227"/>
              <a:ext cx="221" cy="206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312" y="145"/>
                </a:cxn>
                <a:cxn ang="0">
                  <a:pos x="253" y="303"/>
                </a:cxn>
                <a:cxn ang="0">
                  <a:pos x="0" y="411"/>
                </a:cxn>
                <a:cxn ang="0">
                  <a:pos x="73" y="364"/>
                </a:cxn>
                <a:cxn ang="0">
                  <a:pos x="228" y="266"/>
                </a:cxn>
                <a:cxn ang="0">
                  <a:pos x="264" y="170"/>
                </a:cxn>
                <a:cxn ang="0">
                  <a:pos x="429" y="2"/>
                </a:cxn>
                <a:cxn ang="0">
                  <a:pos x="444" y="0"/>
                </a:cxn>
              </a:cxnLst>
              <a:rect l="0" t="0" r="r" b="b"/>
              <a:pathLst>
                <a:path w="444" h="411">
                  <a:moveTo>
                    <a:pt x="444" y="0"/>
                  </a:moveTo>
                  <a:lnTo>
                    <a:pt x="312" y="145"/>
                  </a:lnTo>
                  <a:lnTo>
                    <a:pt x="253" y="303"/>
                  </a:lnTo>
                  <a:lnTo>
                    <a:pt x="0" y="411"/>
                  </a:lnTo>
                  <a:lnTo>
                    <a:pt x="73" y="364"/>
                  </a:lnTo>
                  <a:lnTo>
                    <a:pt x="228" y="266"/>
                  </a:lnTo>
                  <a:lnTo>
                    <a:pt x="264" y="170"/>
                  </a:lnTo>
                  <a:lnTo>
                    <a:pt x="429" y="2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B76B05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0" name="Freeform 24"/>
            <p:cNvSpPr>
              <a:spLocks/>
            </p:cNvSpPr>
            <p:nvPr/>
          </p:nvSpPr>
          <p:spPr bwMode="auto">
            <a:xfrm>
              <a:off x="4980" y="2524"/>
              <a:ext cx="113" cy="265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63" y="181"/>
                </a:cxn>
                <a:cxn ang="0">
                  <a:pos x="227" y="230"/>
                </a:cxn>
                <a:cxn ang="0">
                  <a:pos x="83" y="423"/>
                </a:cxn>
                <a:cxn ang="0">
                  <a:pos x="72" y="530"/>
                </a:cxn>
                <a:cxn ang="0">
                  <a:pos x="0" y="530"/>
                </a:cxn>
                <a:cxn ang="0">
                  <a:pos x="23" y="470"/>
                </a:cxn>
                <a:cxn ang="0">
                  <a:pos x="167" y="227"/>
                </a:cxn>
                <a:cxn ang="0">
                  <a:pos x="36" y="84"/>
                </a:cxn>
                <a:cxn ang="0">
                  <a:pos x="36" y="0"/>
                </a:cxn>
              </a:cxnLst>
              <a:rect l="0" t="0" r="r" b="b"/>
              <a:pathLst>
                <a:path w="227" h="530">
                  <a:moveTo>
                    <a:pt x="36" y="0"/>
                  </a:moveTo>
                  <a:lnTo>
                    <a:pt x="163" y="181"/>
                  </a:lnTo>
                  <a:lnTo>
                    <a:pt x="227" y="230"/>
                  </a:lnTo>
                  <a:lnTo>
                    <a:pt x="83" y="423"/>
                  </a:lnTo>
                  <a:lnTo>
                    <a:pt x="72" y="530"/>
                  </a:lnTo>
                  <a:lnTo>
                    <a:pt x="0" y="530"/>
                  </a:lnTo>
                  <a:lnTo>
                    <a:pt x="23" y="470"/>
                  </a:lnTo>
                  <a:lnTo>
                    <a:pt x="167" y="227"/>
                  </a:lnTo>
                  <a:lnTo>
                    <a:pt x="36" y="8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EAB5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1" name="Freeform 25"/>
            <p:cNvSpPr>
              <a:spLocks/>
            </p:cNvSpPr>
            <p:nvPr/>
          </p:nvSpPr>
          <p:spPr bwMode="auto">
            <a:xfrm>
              <a:off x="4646" y="2427"/>
              <a:ext cx="148" cy="242"/>
            </a:xfrm>
            <a:custGeom>
              <a:avLst/>
              <a:gdLst/>
              <a:ahLst/>
              <a:cxnLst>
                <a:cxn ang="0">
                  <a:pos x="199" y="0"/>
                </a:cxn>
                <a:cxn ang="0">
                  <a:pos x="270" y="169"/>
                </a:cxn>
                <a:cxn ang="0">
                  <a:pos x="294" y="253"/>
                </a:cxn>
                <a:cxn ang="0">
                  <a:pos x="235" y="387"/>
                </a:cxn>
                <a:cxn ang="0">
                  <a:pos x="222" y="484"/>
                </a:cxn>
                <a:cxn ang="0">
                  <a:pos x="101" y="464"/>
                </a:cxn>
                <a:cxn ang="0">
                  <a:pos x="0" y="266"/>
                </a:cxn>
                <a:cxn ang="0">
                  <a:pos x="64" y="28"/>
                </a:cxn>
                <a:cxn ang="0">
                  <a:pos x="199" y="0"/>
                </a:cxn>
              </a:cxnLst>
              <a:rect l="0" t="0" r="r" b="b"/>
              <a:pathLst>
                <a:path w="294" h="484">
                  <a:moveTo>
                    <a:pt x="199" y="0"/>
                  </a:moveTo>
                  <a:lnTo>
                    <a:pt x="270" y="169"/>
                  </a:lnTo>
                  <a:lnTo>
                    <a:pt x="294" y="253"/>
                  </a:lnTo>
                  <a:lnTo>
                    <a:pt x="235" y="387"/>
                  </a:lnTo>
                  <a:lnTo>
                    <a:pt x="222" y="484"/>
                  </a:lnTo>
                  <a:lnTo>
                    <a:pt x="101" y="464"/>
                  </a:lnTo>
                  <a:lnTo>
                    <a:pt x="0" y="266"/>
                  </a:lnTo>
                  <a:lnTo>
                    <a:pt x="64" y="28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00335B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2" name="Freeform 26"/>
            <p:cNvSpPr>
              <a:spLocks/>
            </p:cNvSpPr>
            <p:nvPr/>
          </p:nvSpPr>
          <p:spPr bwMode="auto">
            <a:xfrm>
              <a:off x="4937" y="2801"/>
              <a:ext cx="186" cy="125"/>
            </a:xfrm>
            <a:custGeom>
              <a:avLst/>
              <a:gdLst/>
              <a:ahLst/>
              <a:cxnLst>
                <a:cxn ang="0">
                  <a:pos x="168" y="0"/>
                </a:cxn>
                <a:cxn ang="0">
                  <a:pos x="217" y="121"/>
                </a:cxn>
                <a:cxn ang="0">
                  <a:pos x="372" y="193"/>
                </a:cxn>
                <a:cxn ang="0">
                  <a:pos x="284" y="250"/>
                </a:cxn>
                <a:cxn ang="0">
                  <a:pos x="0" y="212"/>
                </a:cxn>
                <a:cxn ang="0">
                  <a:pos x="168" y="0"/>
                </a:cxn>
              </a:cxnLst>
              <a:rect l="0" t="0" r="r" b="b"/>
              <a:pathLst>
                <a:path w="372" h="250">
                  <a:moveTo>
                    <a:pt x="168" y="0"/>
                  </a:moveTo>
                  <a:lnTo>
                    <a:pt x="217" y="121"/>
                  </a:lnTo>
                  <a:lnTo>
                    <a:pt x="372" y="193"/>
                  </a:lnTo>
                  <a:lnTo>
                    <a:pt x="284" y="250"/>
                  </a:lnTo>
                  <a:lnTo>
                    <a:pt x="0" y="212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00335B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3" name="Freeform 27"/>
            <p:cNvSpPr>
              <a:spLocks/>
            </p:cNvSpPr>
            <p:nvPr/>
          </p:nvSpPr>
          <p:spPr bwMode="auto">
            <a:xfrm>
              <a:off x="4946" y="2801"/>
              <a:ext cx="177" cy="123"/>
            </a:xfrm>
            <a:custGeom>
              <a:avLst/>
              <a:gdLst/>
              <a:ahLst/>
              <a:cxnLst>
                <a:cxn ang="0">
                  <a:pos x="149" y="0"/>
                </a:cxn>
                <a:cxn ang="0">
                  <a:pos x="155" y="15"/>
                </a:cxn>
                <a:cxn ang="0">
                  <a:pos x="162" y="30"/>
                </a:cxn>
                <a:cxn ang="0">
                  <a:pos x="168" y="44"/>
                </a:cxn>
                <a:cxn ang="0">
                  <a:pos x="174" y="59"/>
                </a:cxn>
                <a:cxn ang="0">
                  <a:pos x="179" y="76"/>
                </a:cxn>
                <a:cxn ang="0">
                  <a:pos x="186" y="91"/>
                </a:cxn>
                <a:cxn ang="0">
                  <a:pos x="192" y="106"/>
                </a:cxn>
                <a:cxn ang="0">
                  <a:pos x="198" y="121"/>
                </a:cxn>
                <a:cxn ang="0">
                  <a:pos x="217" y="130"/>
                </a:cxn>
                <a:cxn ang="0">
                  <a:pos x="237" y="139"/>
                </a:cxn>
                <a:cxn ang="0">
                  <a:pos x="256" y="148"/>
                </a:cxn>
                <a:cxn ang="0">
                  <a:pos x="276" y="156"/>
                </a:cxn>
                <a:cxn ang="0">
                  <a:pos x="294" y="166"/>
                </a:cxn>
                <a:cxn ang="0">
                  <a:pos x="314" y="175"/>
                </a:cxn>
                <a:cxn ang="0">
                  <a:pos x="334" y="184"/>
                </a:cxn>
                <a:cxn ang="0">
                  <a:pos x="353" y="193"/>
                </a:cxn>
                <a:cxn ang="0">
                  <a:pos x="343" y="200"/>
                </a:cxn>
                <a:cxn ang="0">
                  <a:pos x="331" y="206"/>
                </a:cxn>
                <a:cxn ang="0">
                  <a:pos x="321" y="213"/>
                </a:cxn>
                <a:cxn ang="0">
                  <a:pos x="309" y="220"/>
                </a:cxn>
                <a:cxn ang="0">
                  <a:pos x="298" y="227"/>
                </a:cxn>
                <a:cxn ang="0">
                  <a:pos x="288" y="234"/>
                </a:cxn>
                <a:cxn ang="0">
                  <a:pos x="276" y="239"/>
                </a:cxn>
                <a:cxn ang="0">
                  <a:pos x="266" y="246"/>
                </a:cxn>
                <a:cxn ang="0">
                  <a:pos x="250" y="244"/>
                </a:cxn>
                <a:cxn ang="0">
                  <a:pos x="232" y="242"/>
                </a:cxn>
                <a:cxn ang="0">
                  <a:pos x="216" y="238"/>
                </a:cxn>
                <a:cxn ang="0">
                  <a:pos x="199" y="236"/>
                </a:cxn>
                <a:cxn ang="0">
                  <a:pos x="183" y="234"/>
                </a:cxn>
                <a:cxn ang="0">
                  <a:pos x="165" y="231"/>
                </a:cxn>
                <a:cxn ang="0">
                  <a:pos x="149" y="229"/>
                </a:cxn>
                <a:cxn ang="0">
                  <a:pos x="133" y="227"/>
                </a:cxn>
                <a:cxn ang="0">
                  <a:pos x="116" y="224"/>
                </a:cxn>
                <a:cxn ang="0">
                  <a:pos x="100" y="221"/>
                </a:cxn>
                <a:cxn ang="0">
                  <a:pos x="83" y="219"/>
                </a:cxn>
                <a:cxn ang="0">
                  <a:pos x="66" y="216"/>
                </a:cxn>
                <a:cxn ang="0">
                  <a:pos x="49" y="214"/>
                </a:cxn>
                <a:cxn ang="0">
                  <a:pos x="33" y="212"/>
                </a:cxn>
                <a:cxn ang="0">
                  <a:pos x="16" y="209"/>
                </a:cxn>
                <a:cxn ang="0">
                  <a:pos x="0" y="207"/>
                </a:cxn>
                <a:cxn ang="0">
                  <a:pos x="18" y="181"/>
                </a:cxn>
                <a:cxn ang="0">
                  <a:pos x="37" y="155"/>
                </a:cxn>
                <a:cxn ang="0">
                  <a:pos x="56" y="129"/>
                </a:cxn>
                <a:cxn ang="0">
                  <a:pos x="75" y="103"/>
                </a:cxn>
                <a:cxn ang="0">
                  <a:pos x="93" y="77"/>
                </a:cxn>
                <a:cxn ang="0">
                  <a:pos x="113" y="51"/>
                </a:cxn>
                <a:cxn ang="0">
                  <a:pos x="131" y="25"/>
                </a:cxn>
                <a:cxn ang="0">
                  <a:pos x="149" y="0"/>
                </a:cxn>
              </a:cxnLst>
              <a:rect l="0" t="0" r="r" b="b"/>
              <a:pathLst>
                <a:path w="353" h="246">
                  <a:moveTo>
                    <a:pt x="149" y="0"/>
                  </a:moveTo>
                  <a:lnTo>
                    <a:pt x="155" y="15"/>
                  </a:lnTo>
                  <a:lnTo>
                    <a:pt x="162" y="30"/>
                  </a:lnTo>
                  <a:lnTo>
                    <a:pt x="168" y="44"/>
                  </a:lnTo>
                  <a:lnTo>
                    <a:pt x="174" y="59"/>
                  </a:lnTo>
                  <a:lnTo>
                    <a:pt x="179" y="76"/>
                  </a:lnTo>
                  <a:lnTo>
                    <a:pt x="186" y="91"/>
                  </a:lnTo>
                  <a:lnTo>
                    <a:pt x="192" y="106"/>
                  </a:lnTo>
                  <a:lnTo>
                    <a:pt x="198" y="121"/>
                  </a:lnTo>
                  <a:lnTo>
                    <a:pt x="217" y="130"/>
                  </a:lnTo>
                  <a:lnTo>
                    <a:pt x="237" y="139"/>
                  </a:lnTo>
                  <a:lnTo>
                    <a:pt x="256" y="148"/>
                  </a:lnTo>
                  <a:lnTo>
                    <a:pt x="276" y="156"/>
                  </a:lnTo>
                  <a:lnTo>
                    <a:pt x="294" y="166"/>
                  </a:lnTo>
                  <a:lnTo>
                    <a:pt x="314" y="175"/>
                  </a:lnTo>
                  <a:lnTo>
                    <a:pt x="334" y="184"/>
                  </a:lnTo>
                  <a:lnTo>
                    <a:pt x="353" y="193"/>
                  </a:lnTo>
                  <a:lnTo>
                    <a:pt x="343" y="200"/>
                  </a:lnTo>
                  <a:lnTo>
                    <a:pt x="331" y="206"/>
                  </a:lnTo>
                  <a:lnTo>
                    <a:pt x="321" y="213"/>
                  </a:lnTo>
                  <a:lnTo>
                    <a:pt x="309" y="220"/>
                  </a:lnTo>
                  <a:lnTo>
                    <a:pt x="298" y="227"/>
                  </a:lnTo>
                  <a:lnTo>
                    <a:pt x="288" y="234"/>
                  </a:lnTo>
                  <a:lnTo>
                    <a:pt x="276" y="239"/>
                  </a:lnTo>
                  <a:lnTo>
                    <a:pt x="266" y="246"/>
                  </a:lnTo>
                  <a:lnTo>
                    <a:pt x="250" y="244"/>
                  </a:lnTo>
                  <a:lnTo>
                    <a:pt x="232" y="242"/>
                  </a:lnTo>
                  <a:lnTo>
                    <a:pt x="216" y="238"/>
                  </a:lnTo>
                  <a:lnTo>
                    <a:pt x="199" y="236"/>
                  </a:lnTo>
                  <a:lnTo>
                    <a:pt x="183" y="234"/>
                  </a:lnTo>
                  <a:lnTo>
                    <a:pt x="165" y="231"/>
                  </a:lnTo>
                  <a:lnTo>
                    <a:pt x="149" y="229"/>
                  </a:lnTo>
                  <a:lnTo>
                    <a:pt x="133" y="227"/>
                  </a:lnTo>
                  <a:lnTo>
                    <a:pt x="116" y="224"/>
                  </a:lnTo>
                  <a:lnTo>
                    <a:pt x="100" y="221"/>
                  </a:lnTo>
                  <a:lnTo>
                    <a:pt x="83" y="219"/>
                  </a:lnTo>
                  <a:lnTo>
                    <a:pt x="66" y="216"/>
                  </a:lnTo>
                  <a:lnTo>
                    <a:pt x="49" y="214"/>
                  </a:lnTo>
                  <a:lnTo>
                    <a:pt x="33" y="212"/>
                  </a:lnTo>
                  <a:lnTo>
                    <a:pt x="16" y="209"/>
                  </a:lnTo>
                  <a:lnTo>
                    <a:pt x="0" y="207"/>
                  </a:lnTo>
                  <a:lnTo>
                    <a:pt x="18" y="181"/>
                  </a:lnTo>
                  <a:lnTo>
                    <a:pt x="37" y="155"/>
                  </a:lnTo>
                  <a:lnTo>
                    <a:pt x="56" y="129"/>
                  </a:lnTo>
                  <a:lnTo>
                    <a:pt x="75" y="103"/>
                  </a:lnTo>
                  <a:lnTo>
                    <a:pt x="93" y="77"/>
                  </a:lnTo>
                  <a:lnTo>
                    <a:pt x="113" y="51"/>
                  </a:lnTo>
                  <a:lnTo>
                    <a:pt x="131" y="25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00334C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4" name="Freeform 28"/>
            <p:cNvSpPr>
              <a:spLocks/>
            </p:cNvSpPr>
            <p:nvPr/>
          </p:nvSpPr>
          <p:spPr bwMode="auto">
            <a:xfrm>
              <a:off x="4956" y="2801"/>
              <a:ext cx="167" cy="121"/>
            </a:xfrm>
            <a:custGeom>
              <a:avLst/>
              <a:gdLst/>
              <a:ahLst/>
              <a:cxnLst>
                <a:cxn ang="0">
                  <a:pos x="131" y="0"/>
                </a:cxn>
                <a:cxn ang="0">
                  <a:pos x="137" y="15"/>
                </a:cxn>
                <a:cxn ang="0">
                  <a:pos x="144" y="30"/>
                </a:cxn>
                <a:cxn ang="0">
                  <a:pos x="150" y="46"/>
                </a:cxn>
                <a:cxn ang="0">
                  <a:pos x="156" y="61"/>
                </a:cxn>
                <a:cxn ang="0">
                  <a:pos x="161" y="76"/>
                </a:cxn>
                <a:cxn ang="0">
                  <a:pos x="168" y="92"/>
                </a:cxn>
                <a:cxn ang="0">
                  <a:pos x="174" y="107"/>
                </a:cxn>
                <a:cxn ang="0">
                  <a:pos x="180" y="122"/>
                </a:cxn>
                <a:cxn ang="0">
                  <a:pos x="199" y="131"/>
                </a:cxn>
                <a:cxn ang="0">
                  <a:pos x="219" y="140"/>
                </a:cxn>
                <a:cxn ang="0">
                  <a:pos x="238" y="148"/>
                </a:cxn>
                <a:cxn ang="0">
                  <a:pos x="258" y="157"/>
                </a:cxn>
                <a:cxn ang="0">
                  <a:pos x="276" y="167"/>
                </a:cxn>
                <a:cxn ang="0">
                  <a:pos x="296" y="175"/>
                </a:cxn>
                <a:cxn ang="0">
                  <a:pos x="316" y="184"/>
                </a:cxn>
                <a:cxn ang="0">
                  <a:pos x="335" y="193"/>
                </a:cxn>
                <a:cxn ang="0">
                  <a:pos x="325" y="199"/>
                </a:cxn>
                <a:cxn ang="0">
                  <a:pos x="313" y="205"/>
                </a:cxn>
                <a:cxn ang="0">
                  <a:pos x="303" y="212"/>
                </a:cxn>
                <a:cxn ang="0">
                  <a:pos x="291" y="217"/>
                </a:cxn>
                <a:cxn ang="0">
                  <a:pos x="280" y="223"/>
                </a:cxn>
                <a:cxn ang="0">
                  <a:pos x="270" y="229"/>
                </a:cxn>
                <a:cxn ang="0">
                  <a:pos x="258" y="236"/>
                </a:cxn>
                <a:cxn ang="0">
                  <a:pos x="248" y="242"/>
                </a:cxn>
                <a:cxn ang="0">
                  <a:pos x="233" y="239"/>
                </a:cxn>
                <a:cxn ang="0">
                  <a:pos x="217" y="237"/>
                </a:cxn>
                <a:cxn ang="0">
                  <a:pos x="202" y="235"/>
                </a:cxn>
                <a:cxn ang="0">
                  <a:pos x="185" y="232"/>
                </a:cxn>
                <a:cxn ang="0">
                  <a:pos x="171" y="229"/>
                </a:cxn>
                <a:cxn ang="0">
                  <a:pos x="154" y="227"/>
                </a:cxn>
                <a:cxn ang="0">
                  <a:pos x="139" y="224"/>
                </a:cxn>
                <a:cxn ang="0">
                  <a:pos x="123" y="222"/>
                </a:cxn>
                <a:cxn ang="0">
                  <a:pos x="108" y="220"/>
                </a:cxn>
                <a:cxn ang="0">
                  <a:pos x="92" y="217"/>
                </a:cxn>
                <a:cxn ang="0">
                  <a:pos x="77" y="215"/>
                </a:cxn>
                <a:cxn ang="0">
                  <a:pos x="61" y="212"/>
                </a:cxn>
                <a:cxn ang="0">
                  <a:pos x="46" y="209"/>
                </a:cxn>
                <a:cxn ang="0">
                  <a:pos x="31" y="207"/>
                </a:cxn>
                <a:cxn ang="0">
                  <a:pos x="15" y="205"/>
                </a:cxn>
                <a:cxn ang="0">
                  <a:pos x="0" y="202"/>
                </a:cxn>
                <a:cxn ang="0">
                  <a:pos x="16" y="177"/>
                </a:cxn>
                <a:cxn ang="0">
                  <a:pos x="33" y="152"/>
                </a:cxn>
                <a:cxn ang="0">
                  <a:pos x="50" y="126"/>
                </a:cxn>
                <a:cxn ang="0">
                  <a:pos x="66" y="101"/>
                </a:cxn>
                <a:cxn ang="0">
                  <a:pos x="82" y="76"/>
                </a:cxn>
                <a:cxn ang="0">
                  <a:pos x="99" y="50"/>
                </a:cxn>
                <a:cxn ang="0">
                  <a:pos x="115" y="25"/>
                </a:cxn>
                <a:cxn ang="0">
                  <a:pos x="131" y="0"/>
                </a:cxn>
              </a:cxnLst>
              <a:rect l="0" t="0" r="r" b="b"/>
              <a:pathLst>
                <a:path w="335" h="242">
                  <a:moveTo>
                    <a:pt x="131" y="0"/>
                  </a:moveTo>
                  <a:lnTo>
                    <a:pt x="137" y="15"/>
                  </a:lnTo>
                  <a:lnTo>
                    <a:pt x="144" y="30"/>
                  </a:lnTo>
                  <a:lnTo>
                    <a:pt x="150" y="46"/>
                  </a:lnTo>
                  <a:lnTo>
                    <a:pt x="156" y="61"/>
                  </a:lnTo>
                  <a:lnTo>
                    <a:pt x="161" y="76"/>
                  </a:lnTo>
                  <a:lnTo>
                    <a:pt x="168" y="92"/>
                  </a:lnTo>
                  <a:lnTo>
                    <a:pt x="174" y="107"/>
                  </a:lnTo>
                  <a:lnTo>
                    <a:pt x="180" y="122"/>
                  </a:lnTo>
                  <a:lnTo>
                    <a:pt x="199" y="131"/>
                  </a:lnTo>
                  <a:lnTo>
                    <a:pt x="219" y="140"/>
                  </a:lnTo>
                  <a:lnTo>
                    <a:pt x="238" y="148"/>
                  </a:lnTo>
                  <a:lnTo>
                    <a:pt x="258" y="157"/>
                  </a:lnTo>
                  <a:lnTo>
                    <a:pt x="276" y="167"/>
                  </a:lnTo>
                  <a:lnTo>
                    <a:pt x="296" y="175"/>
                  </a:lnTo>
                  <a:lnTo>
                    <a:pt x="316" y="184"/>
                  </a:lnTo>
                  <a:lnTo>
                    <a:pt x="335" y="193"/>
                  </a:lnTo>
                  <a:lnTo>
                    <a:pt x="325" y="199"/>
                  </a:lnTo>
                  <a:lnTo>
                    <a:pt x="313" y="205"/>
                  </a:lnTo>
                  <a:lnTo>
                    <a:pt x="303" y="212"/>
                  </a:lnTo>
                  <a:lnTo>
                    <a:pt x="291" y="217"/>
                  </a:lnTo>
                  <a:lnTo>
                    <a:pt x="280" y="223"/>
                  </a:lnTo>
                  <a:lnTo>
                    <a:pt x="270" y="229"/>
                  </a:lnTo>
                  <a:lnTo>
                    <a:pt x="258" y="236"/>
                  </a:lnTo>
                  <a:lnTo>
                    <a:pt x="248" y="242"/>
                  </a:lnTo>
                  <a:lnTo>
                    <a:pt x="233" y="239"/>
                  </a:lnTo>
                  <a:lnTo>
                    <a:pt x="217" y="237"/>
                  </a:lnTo>
                  <a:lnTo>
                    <a:pt x="202" y="235"/>
                  </a:lnTo>
                  <a:lnTo>
                    <a:pt x="185" y="232"/>
                  </a:lnTo>
                  <a:lnTo>
                    <a:pt x="171" y="229"/>
                  </a:lnTo>
                  <a:lnTo>
                    <a:pt x="154" y="227"/>
                  </a:lnTo>
                  <a:lnTo>
                    <a:pt x="139" y="224"/>
                  </a:lnTo>
                  <a:lnTo>
                    <a:pt x="123" y="222"/>
                  </a:lnTo>
                  <a:lnTo>
                    <a:pt x="108" y="220"/>
                  </a:lnTo>
                  <a:lnTo>
                    <a:pt x="92" y="217"/>
                  </a:lnTo>
                  <a:lnTo>
                    <a:pt x="77" y="215"/>
                  </a:lnTo>
                  <a:lnTo>
                    <a:pt x="61" y="212"/>
                  </a:lnTo>
                  <a:lnTo>
                    <a:pt x="46" y="209"/>
                  </a:lnTo>
                  <a:lnTo>
                    <a:pt x="31" y="207"/>
                  </a:lnTo>
                  <a:lnTo>
                    <a:pt x="15" y="205"/>
                  </a:lnTo>
                  <a:lnTo>
                    <a:pt x="0" y="202"/>
                  </a:lnTo>
                  <a:lnTo>
                    <a:pt x="16" y="177"/>
                  </a:lnTo>
                  <a:lnTo>
                    <a:pt x="33" y="152"/>
                  </a:lnTo>
                  <a:lnTo>
                    <a:pt x="50" y="126"/>
                  </a:lnTo>
                  <a:lnTo>
                    <a:pt x="66" y="101"/>
                  </a:lnTo>
                  <a:lnTo>
                    <a:pt x="82" y="76"/>
                  </a:lnTo>
                  <a:lnTo>
                    <a:pt x="99" y="50"/>
                  </a:lnTo>
                  <a:lnTo>
                    <a:pt x="115" y="2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03542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5" name="Freeform 29"/>
            <p:cNvSpPr>
              <a:spLocks/>
            </p:cNvSpPr>
            <p:nvPr/>
          </p:nvSpPr>
          <p:spPr bwMode="auto">
            <a:xfrm>
              <a:off x="4964" y="2801"/>
              <a:ext cx="159" cy="119"/>
            </a:xfrm>
            <a:custGeom>
              <a:avLst/>
              <a:gdLst/>
              <a:ahLst/>
              <a:cxnLst>
                <a:cxn ang="0">
                  <a:pos x="114" y="0"/>
                </a:cxn>
                <a:cxn ang="0">
                  <a:pos x="120" y="15"/>
                </a:cxn>
                <a:cxn ang="0">
                  <a:pos x="127" y="30"/>
                </a:cxn>
                <a:cxn ang="0">
                  <a:pos x="133" y="46"/>
                </a:cxn>
                <a:cxn ang="0">
                  <a:pos x="139" y="61"/>
                </a:cxn>
                <a:cxn ang="0">
                  <a:pos x="144" y="76"/>
                </a:cxn>
                <a:cxn ang="0">
                  <a:pos x="151" y="92"/>
                </a:cxn>
                <a:cxn ang="0">
                  <a:pos x="157" y="107"/>
                </a:cxn>
                <a:cxn ang="0">
                  <a:pos x="163" y="122"/>
                </a:cxn>
                <a:cxn ang="0">
                  <a:pos x="182" y="131"/>
                </a:cxn>
                <a:cxn ang="0">
                  <a:pos x="202" y="140"/>
                </a:cxn>
                <a:cxn ang="0">
                  <a:pos x="221" y="149"/>
                </a:cxn>
                <a:cxn ang="0">
                  <a:pos x="241" y="157"/>
                </a:cxn>
                <a:cxn ang="0">
                  <a:pos x="259" y="167"/>
                </a:cxn>
                <a:cxn ang="0">
                  <a:pos x="279" y="176"/>
                </a:cxn>
                <a:cxn ang="0">
                  <a:pos x="299" y="184"/>
                </a:cxn>
                <a:cxn ang="0">
                  <a:pos x="318" y="193"/>
                </a:cxn>
                <a:cxn ang="0">
                  <a:pos x="308" y="199"/>
                </a:cxn>
                <a:cxn ang="0">
                  <a:pos x="296" y="205"/>
                </a:cxn>
                <a:cxn ang="0">
                  <a:pos x="286" y="210"/>
                </a:cxn>
                <a:cxn ang="0">
                  <a:pos x="274" y="215"/>
                </a:cxn>
                <a:cxn ang="0">
                  <a:pos x="264" y="221"/>
                </a:cxn>
                <a:cxn ang="0">
                  <a:pos x="253" y="227"/>
                </a:cxn>
                <a:cxn ang="0">
                  <a:pos x="242" y="232"/>
                </a:cxn>
                <a:cxn ang="0">
                  <a:pos x="231" y="238"/>
                </a:cxn>
                <a:cxn ang="0">
                  <a:pos x="217" y="236"/>
                </a:cxn>
                <a:cxn ang="0">
                  <a:pos x="202" y="234"/>
                </a:cxn>
                <a:cxn ang="0">
                  <a:pos x="188" y="230"/>
                </a:cxn>
                <a:cxn ang="0">
                  <a:pos x="173" y="228"/>
                </a:cxn>
                <a:cxn ang="0">
                  <a:pos x="159" y="225"/>
                </a:cxn>
                <a:cxn ang="0">
                  <a:pos x="144" y="223"/>
                </a:cxn>
                <a:cxn ang="0">
                  <a:pos x="130" y="220"/>
                </a:cxn>
                <a:cxn ang="0">
                  <a:pos x="116" y="217"/>
                </a:cxn>
                <a:cxn ang="0">
                  <a:pos x="102" y="215"/>
                </a:cxn>
                <a:cxn ang="0">
                  <a:pos x="87" y="213"/>
                </a:cxn>
                <a:cxn ang="0">
                  <a:pos x="73" y="210"/>
                </a:cxn>
                <a:cxn ang="0">
                  <a:pos x="58" y="207"/>
                </a:cxn>
                <a:cxn ang="0">
                  <a:pos x="44" y="205"/>
                </a:cxn>
                <a:cxn ang="0">
                  <a:pos x="29" y="202"/>
                </a:cxn>
                <a:cxn ang="0">
                  <a:pos x="15" y="200"/>
                </a:cxn>
                <a:cxn ang="0">
                  <a:pos x="0" y="198"/>
                </a:cxn>
                <a:cxn ang="0">
                  <a:pos x="14" y="174"/>
                </a:cxn>
                <a:cxn ang="0">
                  <a:pos x="29" y="148"/>
                </a:cxn>
                <a:cxn ang="0">
                  <a:pos x="43" y="124"/>
                </a:cxn>
                <a:cxn ang="0">
                  <a:pos x="58" y="99"/>
                </a:cxn>
                <a:cxn ang="0">
                  <a:pos x="72" y="73"/>
                </a:cxn>
                <a:cxn ang="0">
                  <a:pos x="86" y="49"/>
                </a:cxn>
                <a:cxn ang="0">
                  <a:pos x="101" y="24"/>
                </a:cxn>
                <a:cxn ang="0">
                  <a:pos x="114" y="0"/>
                </a:cxn>
              </a:cxnLst>
              <a:rect l="0" t="0" r="r" b="b"/>
              <a:pathLst>
                <a:path w="318" h="238">
                  <a:moveTo>
                    <a:pt x="114" y="0"/>
                  </a:moveTo>
                  <a:lnTo>
                    <a:pt x="120" y="15"/>
                  </a:lnTo>
                  <a:lnTo>
                    <a:pt x="127" y="30"/>
                  </a:lnTo>
                  <a:lnTo>
                    <a:pt x="133" y="46"/>
                  </a:lnTo>
                  <a:lnTo>
                    <a:pt x="139" y="61"/>
                  </a:lnTo>
                  <a:lnTo>
                    <a:pt x="144" y="76"/>
                  </a:lnTo>
                  <a:lnTo>
                    <a:pt x="151" y="92"/>
                  </a:lnTo>
                  <a:lnTo>
                    <a:pt x="157" y="107"/>
                  </a:lnTo>
                  <a:lnTo>
                    <a:pt x="163" y="122"/>
                  </a:lnTo>
                  <a:lnTo>
                    <a:pt x="182" y="131"/>
                  </a:lnTo>
                  <a:lnTo>
                    <a:pt x="202" y="140"/>
                  </a:lnTo>
                  <a:lnTo>
                    <a:pt x="221" y="149"/>
                  </a:lnTo>
                  <a:lnTo>
                    <a:pt x="241" y="157"/>
                  </a:lnTo>
                  <a:lnTo>
                    <a:pt x="259" y="167"/>
                  </a:lnTo>
                  <a:lnTo>
                    <a:pt x="279" y="176"/>
                  </a:lnTo>
                  <a:lnTo>
                    <a:pt x="299" y="184"/>
                  </a:lnTo>
                  <a:lnTo>
                    <a:pt x="318" y="193"/>
                  </a:lnTo>
                  <a:lnTo>
                    <a:pt x="308" y="199"/>
                  </a:lnTo>
                  <a:lnTo>
                    <a:pt x="296" y="205"/>
                  </a:lnTo>
                  <a:lnTo>
                    <a:pt x="286" y="210"/>
                  </a:lnTo>
                  <a:lnTo>
                    <a:pt x="274" y="215"/>
                  </a:lnTo>
                  <a:lnTo>
                    <a:pt x="264" y="221"/>
                  </a:lnTo>
                  <a:lnTo>
                    <a:pt x="253" y="227"/>
                  </a:lnTo>
                  <a:lnTo>
                    <a:pt x="242" y="232"/>
                  </a:lnTo>
                  <a:lnTo>
                    <a:pt x="231" y="238"/>
                  </a:lnTo>
                  <a:lnTo>
                    <a:pt x="217" y="236"/>
                  </a:lnTo>
                  <a:lnTo>
                    <a:pt x="202" y="234"/>
                  </a:lnTo>
                  <a:lnTo>
                    <a:pt x="188" y="230"/>
                  </a:lnTo>
                  <a:lnTo>
                    <a:pt x="173" y="228"/>
                  </a:lnTo>
                  <a:lnTo>
                    <a:pt x="159" y="225"/>
                  </a:lnTo>
                  <a:lnTo>
                    <a:pt x="144" y="223"/>
                  </a:lnTo>
                  <a:lnTo>
                    <a:pt x="130" y="220"/>
                  </a:lnTo>
                  <a:lnTo>
                    <a:pt x="116" y="217"/>
                  </a:lnTo>
                  <a:lnTo>
                    <a:pt x="102" y="215"/>
                  </a:lnTo>
                  <a:lnTo>
                    <a:pt x="87" y="213"/>
                  </a:lnTo>
                  <a:lnTo>
                    <a:pt x="73" y="210"/>
                  </a:lnTo>
                  <a:lnTo>
                    <a:pt x="58" y="207"/>
                  </a:lnTo>
                  <a:lnTo>
                    <a:pt x="44" y="205"/>
                  </a:lnTo>
                  <a:lnTo>
                    <a:pt x="29" y="202"/>
                  </a:lnTo>
                  <a:lnTo>
                    <a:pt x="15" y="200"/>
                  </a:lnTo>
                  <a:lnTo>
                    <a:pt x="0" y="198"/>
                  </a:lnTo>
                  <a:lnTo>
                    <a:pt x="14" y="174"/>
                  </a:lnTo>
                  <a:lnTo>
                    <a:pt x="29" y="148"/>
                  </a:lnTo>
                  <a:lnTo>
                    <a:pt x="43" y="124"/>
                  </a:lnTo>
                  <a:lnTo>
                    <a:pt x="58" y="99"/>
                  </a:lnTo>
                  <a:lnTo>
                    <a:pt x="72" y="73"/>
                  </a:lnTo>
                  <a:lnTo>
                    <a:pt x="86" y="49"/>
                  </a:lnTo>
                  <a:lnTo>
                    <a:pt x="101" y="24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003833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6" name="Freeform 30"/>
            <p:cNvSpPr>
              <a:spLocks/>
            </p:cNvSpPr>
            <p:nvPr/>
          </p:nvSpPr>
          <p:spPr bwMode="auto">
            <a:xfrm>
              <a:off x="4973" y="2801"/>
              <a:ext cx="150" cy="117"/>
            </a:xfrm>
            <a:custGeom>
              <a:avLst/>
              <a:gdLst/>
              <a:ahLst/>
              <a:cxnLst>
                <a:cxn ang="0">
                  <a:pos x="95" y="0"/>
                </a:cxn>
                <a:cxn ang="0">
                  <a:pos x="101" y="15"/>
                </a:cxn>
                <a:cxn ang="0">
                  <a:pos x="108" y="31"/>
                </a:cxn>
                <a:cxn ang="0">
                  <a:pos x="114" y="46"/>
                </a:cxn>
                <a:cxn ang="0">
                  <a:pos x="120" y="61"/>
                </a:cxn>
                <a:cxn ang="0">
                  <a:pos x="125" y="77"/>
                </a:cxn>
                <a:cxn ang="0">
                  <a:pos x="132" y="92"/>
                </a:cxn>
                <a:cxn ang="0">
                  <a:pos x="138" y="108"/>
                </a:cxn>
                <a:cxn ang="0">
                  <a:pos x="144" y="123"/>
                </a:cxn>
                <a:cxn ang="0">
                  <a:pos x="163" y="132"/>
                </a:cxn>
                <a:cxn ang="0">
                  <a:pos x="183" y="140"/>
                </a:cxn>
                <a:cxn ang="0">
                  <a:pos x="202" y="149"/>
                </a:cxn>
                <a:cxn ang="0">
                  <a:pos x="222" y="157"/>
                </a:cxn>
                <a:cxn ang="0">
                  <a:pos x="240" y="167"/>
                </a:cxn>
                <a:cxn ang="0">
                  <a:pos x="260" y="176"/>
                </a:cxn>
                <a:cxn ang="0">
                  <a:pos x="280" y="184"/>
                </a:cxn>
                <a:cxn ang="0">
                  <a:pos x="299" y="193"/>
                </a:cxn>
                <a:cxn ang="0">
                  <a:pos x="289" y="198"/>
                </a:cxn>
                <a:cxn ang="0">
                  <a:pos x="277" y="204"/>
                </a:cxn>
                <a:cxn ang="0">
                  <a:pos x="267" y="208"/>
                </a:cxn>
                <a:cxn ang="0">
                  <a:pos x="257" y="214"/>
                </a:cxn>
                <a:cxn ang="0">
                  <a:pos x="245" y="219"/>
                </a:cxn>
                <a:cxn ang="0">
                  <a:pos x="235" y="224"/>
                </a:cxn>
                <a:cxn ang="0">
                  <a:pos x="223" y="229"/>
                </a:cxn>
                <a:cxn ang="0">
                  <a:pos x="213" y="234"/>
                </a:cxn>
                <a:cxn ang="0">
                  <a:pos x="199" y="231"/>
                </a:cxn>
                <a:cxn ang="0">
                  <a:pos x="186" y="229"/>
                </a:cxn>
                <a:cxn ang="0">
                  <a:pos x="173" y="225"/>
                </a:cxn>
                <a:cxn ang="0">
                  <a:pos x="160" y="223"/>
                </a:cxn>
                <a:cxn ang="0">
                  <a:pos x="146" y="221"/>
                </a:cxn>
                <a:cxn ang="0">
                  <a:pos x="132" y="219"/>
                </a:cxn>
                <a:cxn ang="0">
                  <a:pos x="120" y="216"/>
                </a:cxn>
                <a:cxn ang="0">
                  <a:pos x="106" y="213"/>
                </a:cxn>
                <a:cxn ang="0">
                  <a:pos x="93" y="210"/>
                </a:cxn>
                <a:cxn ang="0">
                  <a:pos x="79" y="208"/>
                </a:cxn>
                <a:cxn ang="0">
                  <a:pos x="65" y="206"/>
                </a:cxn>
                <a:cxn ang="0">
                  <a:pos x="53" y="204"/>
                </a:cxn>
                <a:cxn ang="0">
                  <a:pos x="39" y="201"/>
                </a:cxn>
                <a:cxn ang="0">
                  <a:pos x="26" y="198"/>
                </a:cxn>
                <a:cxn ang="0">
                  <a:pos x="12" y="195"/>
                </a:cxn>
                <a:cxn ang="0">
                  <a:pos x="0" y="193"/>
                </a:cxn>
                <a:cxn ang="0">
                  <a:pos x="11" y="169"/>
                </a:cxn>
                <a:cxn ang="0">
                  <a:pos x="24" y="145"/>
                </a:cxn>
                <a:cxn ang="0">
                  <a:pos x="35" y="121"/>
                </a:cxn>
                <a:cxn ang="0">
                  <a:pos x="48" y="96"/>
                </a:cxn>
                <a:cxn ang="0">
                  <a:pos x="60" y="72"/>
                </a:cxn>
                <a:cxn ang="0">
                  <a:pos x="72" y="48"/>
                </a:cxn>
                <a:cxn ang="0">
                  <a:pos x="84" y="24"/>
                </a:cxn>
                <a:cxn ang="0">
                  <a:pos x="95" y="0"/>
                </a:cxn>
              </a:cxnLst>
              <a:rect l="0" t="0" r="r" b="b"/>
              <a:pathLst>
                <a:path w="299" h="234">
                  <a:moveTo>
                    <a:pt x="95" y="0"/>
                  </a:moveTo>
                  <a:lnTo>
                    <a:pt x="101" y="15"/>
                  </a:lnTo>
                  <a:lnTo>
                    <a:pt x="108" y="31"/>
                  </a:lnTo>
                  <a:lnTo>
                    <a:pt x="114" y="46"/>
                  </a:lnTo>
                  <a:lnTo>
                    <a:pt x="120" y="61"/>
                  </a:lnTo>
                  <a:lnTo>
                    <a:pt x="125" y="77"/>
                  </a:lnTo>
                  <a:lnTo>
                    <a:pt x="132" y="92"/>
                  </a:lnTo>
                  <a:lnTo>
                    <a:pt x="138" y="108"/>
                  </a:lnTo>
                  <a:lnTo>
                    <a:pt x="144" y="123"/>
                  </a:lnTo>
                  <a:lnTo>
                    <a:pt x="163" y="132"/>
                  </a:lnTo>
                  <a:lnTo>
                    <a:pt x="183" y="140"/>
                  </a:lnTo>
                  <a:lnTo>
                    <a:pt x="202" y="149"/>
                  </a:lnTo>
                  <a:lnTo>
                    <a:pt x="222" y="157"/>
                  </a:lnTo>
                  <a:lnTo>
                    <a:pt x="240" y="167"/>
                  </a:lnTo>
                  <a:lnTo>
                    <a:pt x="260" y="176"/>
                  </a:lnTo>
                  <a:lnTo>
                    <a:pt x="280" y="184"/>
                  </a:lnTo>
                  <a:lnTo>
                    <a:pt x="299" y="193"/>
                  </a:lnTo>
                  <a:lnTo>
                    <a:pt x="289" y="198"/>
                  </a:lnTo>
                  <a:lnTo>
                    <a:pt x="277" y="204"/>
                  </a:lnTo>
                  <a:lnTo>
                    <a:pt x="267" y="208"/>
                  </a:lnTo>
                  <a:lnTo>
                    <a:pt x="257" y="214"/>
                  </a:lnTo>
                  <a:lnTo>
                    <a:pt x="245" y="219"/>
                  </a:lnTo>
                  <a:lnTo>
                    <a:pt x="235" y="224"/>
                  </a:lnTo>
                  <a:lnTo>
                    <a:pt x="223" y="229"/>
                  </a:lnTo>
                  <a:lnTo>
                    <a:pt x="213" y="234"/>
                  </a:lnTo>
                  <a:lnTo>
                    <a:pt x="199" y="231"/>
                  </a:lnTo>
                  <a:lnTo>
                    <a:pt x="186" y="229"/>
                  </a:lnTo>
                  <a:lnTo>
                    <a:pt x="173" y="225"/>
                  </a:lnTo>
                  <a:lnTo>
                    <a:pt x="160" y="223"/>
                  </a:lnTo>
                  <a:lnTo>
                    <a:pt x="146" y="221"/>
                  </a:lnTo>
                  <a:lnTo>
                    <a:pt x="132" y="219"/>
                  </a:lnTo>
                  <a:lnTo>
                    <a:pt x="120" y="216"/>
                  </a:lnTo>
                  <a:lnTo>
                    <a:pt x="106" y="213"/>
                  </a:lnTo>
                  <a:lnTo>
                    <a:pt x="93" y="210"/>
                  </a:lnTo>
                  <a:lnTo>
                    <a:pt x="79" y="208"/>
                  </a:lnTo>
                  <a:lnTo>
                    <a:pt x="65" y="206"/>
                  </a:lnTo>
                  <a:lnTo>
                    <a:pt x="53" y="204"/>
                  </a:lnTo>
                  <a:lnTo>
                    <a:pt x="39" y="201"/>
                  </a:lnTo>
                  <a:lnTo>
                    <a:pt x="26" y="198"/>
                  </a:lnTo>
                  <a:lnTo>
                    <a:pt x="12" y="195"/>
                  </a:lnTo>
                  <a:lnTo>
                    <a:pt x="0" y="193"/>
                  </a:lnTo>
                  <a:lnTo>
                    <a:pt x="11" y="169"/>
                  </a:lnTo>
                  <a:lnTo>
                    <a:pt x="24" y="145"/>
                  </a:lnTo>
                  <a:lnTo>
                    <a:pt x="35" y="121"/>
                  </a:lnTo>
                  <a:lnTo>
                    <a:pt x="48" y="96"/>
                  </a:lnTo>
                  <a:lnTo>
                    <a:pt x="60" y="72"/>
                  </a:lnTo>
                  <a:lnTo>
                    <a:pt x="72" y="48"/>
                  </a:lnTo>
                  <a:lnTo>
                    <a:pt x="84" y="2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113A26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7" name="Freeform 31"/>
            <p:cNvSpPr>
              <a:spLocks/>
            </p:cNvSpPr>
            <p:nvPr/>
          </p:nvSpPr>
          <p:spPr bwMode="auto">
            <a:xfrm>
              <a:off x="4982" y="2801"/>
              <a:ext cx="141" cy="115"/>
            </a:xfrm>
            <a:custGeom>
              <a:avLst/>
              <a:gdLst/>
              <a:ahLst/>
              <a:cxnLst>
                <a:cxn ang="0">
                  <a:pos x="78" y="0"/>
                </a:cxn>
                <a:cxn ang="0">
                  <a:pos x="84" y="15"/>
                </a:cxn>
                <a:cxn ang="0">
                  <a:pos x="91" y="31"/>
                </a:cxn>
                <a:cxn ang="0">
                  <a:pos x="97" y="46"/>
                </a:cxn>
                <a:cxn ang="0">
                  <a:pos x="103" y="61"/>
                </a:cxn>
                <a:cxn ang="0">
                  <a:pos x="108" y="77"/>
                </a:cxn>
                <a:cxn ang="0">
                  <a:pos x="115" y="92"/>
                </a:cxn>
                <a:cxn ang="0">
                  <a:pos x="121" y="108"/>
                </a:cxn>
                <a:cxn ang="0">
                  <a:pos x="127" y="123"/>
                </a:cxn>
                <a:cxn ang="0">
                  <a:pos x="146" y="132"/>
                </a:cxn>
                <a:cxn ang="0">
                  <a:pos x="166" y="140"/>
                </a:cxn>
                <a:cxn ang="0">
                  <a:pos x="185" y="149"/>
                </a:cxn>
                <a:cxn ang="0">
                  <a:pos x="205" y="157"/>
                </a:cxn>
                <a:cxn ang="0">
                  <a:pos x="223" y="167"/>
                </a:cxn>
                <a:cxn ang="0">
                  <a:pos x="243" y="176"/>
                </a:cxn>
                <a:cxn ang="0">
                  <a:pos x="263" y="184"/>
                </a:cxn>
                <a:cxn ang="0">
                  <a:pos x="282" y="193"/>
                </a:cxn>
                <a:cxn ang="0">
                  <a:pos x="272" y="198"/>
                </a:cxn>
                <a:cxn ang="0">
                  <a:pos x="260" y="202"/>
                </a:cxn>
                <a:cxn ang="0">
                  <a:pos x="250" y="207"/>
                </a:cxn>
                <a:cxn ang="0">
                  <a:pos x="240" y="212"/>
                </a:cxn>
                <a:cxn ang="0">
                  <a:pos x="228" y="216"/>
                </a:cxn>
                <a:cxn ang="0">
                  <a:pos x="218" y="221"/>
                </a:cxn>
                <a:cxn ang="0">
                  <a:pos x="206" y="225"/>
                </a:cxn>
                <a:cxn ang="0">
                  <a:pos x="196" y="230"/>
                </a:cxn>
                <a:cxn ang="0">
                  <a:pos x="183" y="228"/>
                </a:cxn>
                <a:cxn ang="0">
                  <a:pos x="172" y="224"/>
                </a:cxn>
                <a:cxn ang="0">
                  <a:pos x="159" y="222"/>
                </a:cxn>
                <a:cxn ang="0">
                  <a:pos x="147" y="220"/>
                </a:cxn>
                <a:cxn ang="0">
                  <a:pos x="135" y="217"/>
                </a:cxn>
                <a:cxn ang="0">
                  <a:pos x="123" y="214"/>
                </a:cxn>
                <a:cxn ang="0">
                  <a:pos x="111" y="212"/>
                </a:cxn>
                <a:cxn ang="0">
                  <a:pos x="98" y="209"/>
                </a:cxn>
                <a:cxn ang="0">
                  <a:pos x="86" y="207"/>
                </a:cxn>
                <a:cxn ang="0">
                  <a:pos x="74" y="204"/>
                </a:cxn>
                <a:cxn ang="0">
                  <a:pos x="61" y="201"/>
                </a:cxn>
                <a:cxn ang="0">
                  <a:pos x="50" y="199"/>
                </a:cxn>
                <a:cxn ang="0">
                  <a:pos x="37" y="197"/>
                </a:cxn>
                <a:cxn ang="0">
                  <a:pos x="24" y="193"/>
                </a:cxn>
                <a:cxn ang="0">
                  <a:pos x="13" y="191"/>
                </a:cxn>
                <a:cxn ang="0">
                  <a:pos x="0" y="189"/>
                </a:cxn>
                <a:cxn ang="0">
                  <a:pos x="10" y="164"/>
                </a:cxn>
                <a:cxn ang="0">
                  <a:pos x="20" y="141"/>
                </a:cxn>
                <a:cxn ang="0">
                  <a:pos x="30" y="117"/>
                </a:cxn>
                <a:cxn ang="0">
                  <a:pos x="39" y="94"/>
                </a:cxn>
                <a:cxn ang="0">
                  <a:pos x="50" y="71"/>
                </a:cxn>
                <a:cxn ang="0">
                  <a:pos x="59" y="47"/>
                </a:cxn>
                <a:cxn ang="0">
                  <a:pos x="69" y="24"/>
                </a:cxn>
                <a:cxn ang="0">
                  <a:pos x="78" y="0"/>
                </a:cxn>
              </a:cxnLst>
              <a:rect l="0" t="0" r="r" b="b"/>
              <a:pathLst>
                <a:path w="282" h="230">
                  <a:moveTo>
                    <a:pt x="78" y="0"/>
                  </a:moveTo>
                  <a:lnTo>
                    <a:pt x="84" y="15"/>
                  </a:lnTo>
                  <a:lnTo>
                    <a:pt x="91" y="31"/>
                  </a:lnTo>
                  <a:lnTo>
                    <a:pt x="97" y="46"/>
                  </a:lnTo>
                  <a:lnTo>
                    <a:pt x="103" y="61"/>
                  </a:lnTo>
                  <a:lnTo>
                    <a:pt x="108" y="77"/>
                  </a:lnTo>
                  <a:lnTo>
                    <a:pt x="115" y="92"/>
                  </a:lnTo>
                  <a:lnTo>
                    <a:pt x="121" y="108"/>
                  </a:lnTo>
                  <a:lnTo>
                    <a:pt x="127" y="123"/>
                  </a:lnTo>
                  <a:lnTo>
                    <a:pt x="146" y="132"/>
                  </a:lnTo>
                  <a:lnTo>
                    <a:pt x="166" y="140"/>
                  </a:lnTo>
                  <a:lnTo>
                    <a:pt x="185" y="149"/>
                  </a:lnTo>
                  <a:lnTo>
                    <a:pt x="205" y="157"/>
                  </a:lnTo>
                  <a:lnTo>
                    <a:pt x="223" y="167"/>
                  </a:lnTo>
                  <a:lnTo>
                    <a:pt x="243" y="176"/>
                  </a:lnTo>
                  <a:lnTo>
                    <a:pt x="263" y="184"/>
                  </a:lnTo>
                  <a:lnTo>
                    <a:pt x="282" y="193"/>
                  </a:lnTo>
                  <a:lnTo>
                    <a:pt x="272" y="198"/>
                  </a:lnTo>
                  <a:lnTo>
                    <a:pt x="260" y="202"/>
                  </a:lnTo>
                  <a:lnTo>
                    <a:pt x="250" y="207"/>
                  </a:lnTo>
                  <a:lnTo>
                    <a:pt x="240" y="212"/>
                  </a:lnTo>
                  <a:lnTo>
                    <a:pt x="228" y="216"/>
                  </a:lnTo>
                  <a:lnTo>
                    <a:pt x="218" y="221"/>
                  </a:lnTo>
                  <a:lnTo>
                    <a:pt x="206" y="225"/>
                  </a:lnTo>
                  <a:lnTo>
                    <a:pt x="196" y="230"/>
                  </a:lnTo>
                  <a:lnTo>
                    <a:pt x="183" y="228"/>
                  </a:lnTo>
                  <a:lnTo>
                    <a:pt x="172" y="224"/>
                  </a:lnTo>
                  <a:lnTo>
                    <a:pt x="159" y="222"/>
                  </a:lnTo>
                  <a:lnTo>
                    <a:pt x="147" y="220"/>
                  </a:lnTo>
                  <a:lnTo>
                    <a:pt x="135" y="217"/>
                  </a:lnTo>
                  <a:lnTo>
                    <a:pt x="123" y="214"/>
                  </a:lnTo>
                  <a:lnTo>
                    <a:pt x="111" y="212"/>
                  </a:lnTo>
                  <a:lnTo>
                    <a:pt x="98" y="209"/>
                  </a:lnTo>
                  <a:lnTo>
                    <a:pt x="86" y="207"/>
                  </a:lnTo>
                  <a:lnTo>
                    <a:pt x="74" y="204"/>
                  </a:lnTo>
                  <a:lnTo>
                    <a:pt x="61" y="201"/>
                  </a:lnTo>
                  <a:lnTo>
                    <a:pt x="50" y="199"/>
                  </a:lnTo>
                  <a:lnTo>
                    <a:pt x="37" y="197"/>
                  </a:lnTo>
                  <a:lnTo>
                    <a:pt x="24" y="193"/>
                  </a:lnTo>
                  <a:lnTo>
                    <a:pt x="13" y="191"/>
                  </a:lnTo>
                  <a:lnTo>
                    <a:pt x="0" y="189"/>
                  </a:lnTo>
                  <a:lnTo>
                    <a:pt x="10" y="164"/>
                  </a:lnTo>
                  <a:lnTo>
                    <a:pt x="20" y="141"/>
                  </a:lnTo>
                  <a:lnTo>
                    <a:pt x="30" y="117"/>
                  </a:lnTo>
                  <a:lnTo>
                    <a:pt x="39" y="94"/>
                  </a:lnTo>
                  <a:lnTo>
                    <a:pt x="50" y="71"/>
                  </a:lnTo>
                  <a:lnTo>
                    <a:pt x="59" y="47"/>
                  </a:lnTo>
                  <a:lnTo>
                    <a:pt x="69" y="2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233A19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8" name="Freeform 32"/>
            <p:cNvSpPr>
              <a:spLocks/>
            </p:cNvSpPr>
            <p:nvPr/>
          </p:nvSpPr>
          <p:spPr bwMode="auto">
            <a:xfrm>
              <a:off x="4991" y="2801"/>
              <a:ext cx="132" cy="113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6" y="15"/>
                </a:cxn>
                <a:cxn ang="0">
                  <a:pos x="73" y="31"/>
                </a:cxn>
                <a:cxn ang="0">
                  <a:pos x="79" y="46"/>
                </a:cxn>
                <a:cxn ang="0">
                  <a:pos x="85" y="62"/>
                </a:cxn>
                <a:cxn ang="0">
                  <a:pos x="90" y="77"/>
                </a:cxn>
                <a:cxn ang="0">
                  <a:pos x="97" y="93"/>
                </a:cxn>
                <a:cxn ang="0">
                  <a:pos x="103" y="108"/>
                </a:cxn>
                <a:cxn ang="0">
                  <a:pos x="109" y="123"/>
                </a:cxn>
                <a:cxn ang="0">
                  <a:pos x="128" y="132"/>
                </a:cxn>
                <a:cxn ang="0">
                  <a:pos x="148" y="141"/>
                </a:cxn>
                <a:cxn ang="0">
                  <a:pos x="167" y="149"/>
                </a:cxn>
                <a:cxn ang="0">
                  <a:pos x="187" y="159"/>
                </a:cxn>
                <a:cxn ang="0">
                  <a:pos x="205" y="167"/>
                </a:cxn>
                <a:cxn ang="0">
                  <a:pos x="225" y="176"/>
                </a:cxn>
                <a:cxn ang="0">
                  <a:pos x="245" y="184"/>
                </a:cxn>
                <a:cxn ang="0">
                  <a:pos x="264" y="193"/>
                </a:cxn>
                <a:cxn ang="0">
                  <a:pos x="254" y="197"/>
                </a:cxn>
                <a:cxn ang="0">
                  <a:pos x="242" y="201"/>
                </a:cxn>
                <a:cxn ang="0">
                  <a:pos x="232" y="205"/>
                </a:cxn>
                <a:cxn ang="0">
                  <a:pos x="222" y="209"/>
                </a:cxn>
                <a:cxn ang="0">
                  <a:pos x="210" y="214"/>
                </a:cxn>
                <a:cxn ang="0">
                  <a:pos x="200" y="217"/>
                </a:cxn>
                <a:cxn ang="0">
                  <a:pos x="189" y="222"/>
                </a:cxn>
                <a:cxn ang="0">
                  <a:pos x="179" y="225"/>
                </a:cxn>
                <a:cxn ang="0">
                  <a:pos x="157" y="220"/>
                </a:cxn>
                <a:cxn ang="0">
                  <a:pos x="134" y="215"/>
                </a:cxn>
                <a:cxn ang="0">
                  <a:pos x="112" y="209"/>
                </a:cxn>
                <a:cxn ang="0">
                  <a:pos x="89" y="205"/>
                </a:cxn>
                <a:cxn ang="0">
                  <a:pos x="67" y="199"/>
                </a:cxn>
                <a:cxn ang="0">
                  <a:pos x="44" y="194"/>
                </a:cxn>
                <a:cxn ang="0">
                  <a:pos x="22" y="189"/>
                </a:cxn>
                <a:cxn ang="0">
                  <a:pos x="0" y="184"/>
                </a:cxn>
                <a:cxn ang="0">
                  <a:pos x="7" y="161"/>
                </a:cxn>
                <a:cxn ang="0">
                  <a:pos x="15" y="138"/>
                </a:cxn>
                <a:cxn ang="0">
                  <a:pos x="22" y="115"/>
                </a:cxn>
                <a:cxn ang="0">
                  <a:pos x="30" y="92"/>
                </a:cxn>
                <a:cxn ang="0">
                  <a:pos x="38" y="69"/>
                </a:cxn>
                <a:cxn ang="0">
                  <a:pos x="45" y="46"/>
                </a:cxn>
                <a:cxn ang="0">
                  <a:pos x="53" y="23"/>
                </a:cxn>
                <a:cxn ang="0">
                  <a:pos x="60" y="0"/>
                </a:cxn>
              </a:cxnLst>
              <a:rect l="0" t="0" r="r" b="b"/>
              <a:pathLst>
                <a:path w="264" h="225">
                  <a:moveTo>
                    <a:pt x="60" y="0"/>
                  </a:moveTo>
                  <a:lnTo>
                    <a:pt x="66" y="15"/>
                  </a:lnTo>
                  <a:lnTo>
                    <a:pt x="73" y="31"/>
                  </a:lnTo>
                  <a:lnTo>
                    <a:pt x="79" y="46"/>
                  </a:lnTo>
                  <a:lnTo>
                    <a:pt x="85" y="62"/>
                  </a:lnTo>
                  <a:lnTo>
                    <a:pt x="90" y="77"/>
                  </a:lnTo>
                  <a:lnTo>
                    <a:pt x="97" y="93"/>
                  </a:lnTo>
                  <a:lnTo>
                    <a:pt x="103" y="108"/>
                  </a:lnTo>
                  <a:lnTo>
                    <a:pt x="109" y="123"/>
                  </a:lnTo>
                  <a:lnTo>
                    <a:pt x="128" y="132"/>
                  </a:lnTo>
                  <a:lnTo>
                    <a:pt x="148" y="141"/>
                  </a:lnTo>
                  <a:lnTo>
                    <a:pt x="167" y="149"/>
                  </a:lnTo>
                  <a:lnTo>
                    <a:pt x="187" y="159"/>
                  </a:lnTo>
                  <a:lnTo>
                    <a:pt x="205" y="167"/>
                  </a:lnTo>
                  <a:lnTo>
                    <a:pt x="225" y="176"/>
                  </a:lnTo>
                  <a:lnTo>
                    <a:pt x="245" y="184"/>
                  </a:lnTo>
                  <a:lnTo>
                    <a:pt x="264" y="193"/>
                  </a:lnTo>
                  <a:lnTo>
                    <a:pt x="254" y="197"/>
                  </a:lnTo>
                  <a:lnTo>
                    <a:pt x="242" y="201"/>
                  </a:lnTo>
                  <a:lnTo>
                    <a:pt x="232" y="205"/>
                  </a:lnTo>
                  <a:lnTo>
                    <a:pt x="222" y="209"/>
                  </a:lnTo>
                  <a:lnTo>
                    <a:pt x="210" y="214"/>
                  </a:lnTo>
                  <a:lnTo>
                    <a:pt x="200" y="217"/>
                  </a:lnTo>
                  <a:lnTo>
                    <a:pt x="189" y="222"/>
                  </a:lnTo>
                  <a:lnTo>
                    <a:pt x="179" y="225"/>
                  </a:lnTo>
                  <a:lnTo>
                    <a:pt x="157" y="220"/>
                  </a:lnTo>
                  <a:lnTo>
                    <a:pt x="134" y="215"/>
                  </a:lnTo>
                  <a:lnTo>
                    <a:pt x="112" y="209"/>
                  </a:lnTo>
                  <a:lnTo>
                    <a:pt x="89" y="205"/>
                  </a:lnTo>
                  <a:lnTo>
                    <a:pt x="67" y="199"/>
                  </a:lnTo>
                  <a:lnTo>
                    <a:pt x="44" y="194"/>
                  </a:lnTo>
                  <a:lnTo>
                    <a:pt x="22" y="189"/>
                  </a:lnTo>
                  <a:lnTo>
                    <a:pt x="0" y="184"/>
                  </a:lnTo>
                  <a:lnTo>
                    <a:pt x="7" y="161"/>
                  </a:lnTo>
                  <a:lnTo>
                    <a:pt x="15" y="138"/>
                  </a:lnTo>
                  <a:lnTo>
                    <a:pt x="22" y="115"/>
                  </a:lnTo>
                  <a:lnTo>
                    <a:pt x="30" y="92"/>
                  </a:lnTo>
                  <a:lnTo>
                    <a:pt x="38" y="69"/>
                  </a:lnTo>
                  <a:lnTo>
                    <a:pt x="45" y="46"/>
                  </a:lnTo>
                  <a:lnTo>
                    <a:pt x="53" y="23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353D0C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49" name="Freeform 33"/>
            <p:cNvSpPr>
              <a:spLocks/>
            </p:cNvSpPr>
            <p:nvPr/>
          </p:nvSpPr>
          <p:spPr bwMode="auto">
            <a:xfrm>
              <a:off x="5000" y="2801"/>
              <a:ext cx="123" cy="111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8" y="15"/>
                </a:cxn>
                <a:cxn ang="0">
                  <a:pos x="55" y="31"/>
                </a:cxn>
                <a:cxn ang="0">
                  <a:pos x="61" y="46"/>
                </a:cxn>
                <a:cxn ang="0">
                  <a:pos x="67" y="62"/>
                </a:cxn>
                <a:cxn ang="0">
                  <a:pos x="72" y="77"/>
                </a:cxn>
                <a:cxn ang="0">
                  <a:pos x="79" y="93"/>
                </a:cxn>
                <a:cxn ang="0">
                  <a:pos x="85" y="108"/>
                </a:cxn>
                <a:cxn ang="0">
                  <a:pos x="91" y="124"/>
                </a:cxn>
                <a:cxn ang="0">
                  <a:pos x="110" y="132"/>
                </a:cxn>
                <a:cxn ang="0">
                  <a:pos x="130" y="141"/>
                </a:cxn>
                <a:cxn ang="0">
                  <a:pos x="149" y="149"/>
                </a:cxn>
                <a:cxn ang="0">
                  <a:pos x="169" y="159"/>
                </a:cxn>
                <a:cxn ang="0">
                  <a:pos x="187" y="167"/>
                </a:cxn>
                <a:cxn ang="0">
                  <a:pos x="207" y="176"/>
                </a:cxn>
                <a:cxn ang="0">
                  <a:pos x="227" y="184"/>
                </a:cxn>
                <a:cxn ang="0">
                  <a:pos x="246" y="193"/>
                </a:cxn>
                <a:cxn ang="0">
                  <a:pos x="236" y="197"/>
                </a:cxn>
                <a:cxn ang="0">
                  <a:pos x="225" y="200"/>
                </a:cxn>
                <a:cxn ang="0">
                  <a:pos x="215" y="204"/>
                </a:cxn>
                <a:cxn ang="0">
                  <a:pos x="204" y="207"/>
                </a:cxn>
                <a:cxn ang="0">
                  <a:pos x="193" y="212"/>
                </a:cxn>
                <a:cxn ang="0">
                  <a:pos x="183" y="215"/>
                </a:cxn>
                <a:cxn ang="0">
                  <a:pos x="171" y="219"/>
                </a:cxn>
                <a:cxn ang="0">
                  <a:pos x="161" y="222"/>
                </a:cxn>
                <a:cxn ang="0">
                  <a:pos x="140" y="216"/>
                </a:cxn>
                <a:cxn ang="0">
                  <a:pos x="121" y="212"/>
                </a:cxn>
                <a:cxn ang="0">
                  <a:pos x="100" y="206"/>
                </a:cxn>
                <a:cxn ang="0">
                  <a:pos x="80" y="200"/>
                </a:cxn>
                <a:cxn ang="0">
                  <a:pos x="61" y="195"/>
                </a:cxn>
                <a:cxn ang="0">
                  <a:pos x="40" y="190"/>
                </a:cxn>
                <a:cxn ang="0">
                  <a:pos x="20" y="185"/>
                </a:cxn>
                <a:cxn ang="0">
                  <a:pos x="0" y="179"/>
                </a:cxn>
                <a:cxn ang="0">
                  <a:pos x="6" y="156"/>
                </a:cxn>
                <a:cxn ang="0">
                  <a:pos x="11" y="134"/>
                </a:cxn>
                <a:cxn ang="0">
                  <a:pos x="16" y="111"/>
                </a:cxn>
                <a:cxn ang="0">
                  <a:pos x="22" y="89"/>
                </a:cxn>
                <a:cxn ang="0">
                  <a:pos x="26" y="66"/>
                </a:cxn>
                <a:cxn ang="0">
                  <a:pos x="32" y="44"/>
                </a:cxn>
                <a:cxn ang="0">
                  <a:pos x="37" y="21"/>
                </a:cxn>
                <a:cxn ang="0">
                  <a:pos x="42" y="0"/>
                </a:cxn>
              </a:cxnLst>
              <a:rect l="0" t="0" r="r" b="b"/>
              <a:pathLst>
                <a:path w="246" h="222">
                  <a:moveTo>
                    <a:pt x="42" y="0"/>
                  </a:moveTo>
                  <a:lnTo>
                    <a:pt x="48" y="15"/>
                  </a:lnTo>
                  <a:lnTo>
                    <a:pt x="55" y="31"/>
                  </a:lnTo>
                  <a:lnTo>
                    <a:pt x="61" y="46"/>
                  </a:lnTo>
                  <a:lnTo>
                    <a:pt x="67" y="62"/>
                  </a:lnTo>
                  <a:lnTo>
                    <a:pt x="72" y="77"/>
                  </a:lnTo>
                  <a:lnTo>
                    <a:pt x="79" y="93"/>
                  </a:lnTo>
                  <a:lnTo>
                    <a:pt x="85" y="108"/>
                  </a:lnTo>
                  <a:lnTo>
                    <a:pt x="91" y="124"/>
                  </a:lnTo>
                  <a:lnTo>
                    <a:pt x="110" y="132"/>
                  </a:lnTo>
                  <a:lnTo>
                    <a:pt x="130" y="141"/>
                  </a:lnTo>
                  <a:lnTo>
                    <a:pt x="149" y="149"/>
                  </a:lnTo>
                  <a:lnTo>
                    <a:pt x="169" y="159"/>
                  </a:lnTo>
                  <a:lnTo>
                    <a:pt x="187" y="167"/>
                  </a:lnTo>
                  <a:lnTo>
                    <a:pt x="207" y="176"/>
                  </a:lnTo>
                  <a:lnTo>
                    <a:pt x="227" y="184"/>
                  </a:lnTo>
                  <a:lnTo>
                    <a:pt x="246" y="193"/>
                  </a:lnTo>
                  <a:lnTo>
                    <a:pt x="236" y="197"/>
                  </a:lnTo>
                  <a:lnTo>
                    <a:pt x="225" y="200"/>
                  </a:lnTo>
                  <a:lnTo>
                    <a:pt x="215" y="204"/>
                  </a:lnTo>
                  <a:lnTo>
                    <a:pt x="204" y="207"/>
                  </a:lnTo>
                  <a:lnTo>
                    <a:pt x="193" y="212"/>
                  </a:lnTo>
                  <a:lnTo>
                    <a:pt x="183" y="215"/>
                  </a:lnTo>
                  <a:lnTo>
                    <a:pt x="171" y="219"/>
                  </a:lnTo>
                  <a:lnTo>
                    <a:pt x="161" y="222"/>
                  </a:lnTo>
                  <a:lnTo>
                    <a:pt x="140" y="216"/>
                  </a:lnTo>
                  <a:lnTo>
                    <a:pt x="121" y="212"/>
                  </a:lnTo>
                  <a:lnTo>
                    <a:pt x="100" y="206"/>
                  </a:lnTo>
                  <a:lnTo>
                    <a:pt x="80" y="200"/>
                  </a:lnTo>
                  <a:lnTo>
                    <a:pt x="61" y="195"/>
                  </a:lnTo>
                  <a:lnTo>
                    <a:pt x="40" y="190"/>
                  </a:lnTo>
                  <a:lnTo>
                    <a:pt x="20" y="185"/>
                  </a:lnTo>
                  <a:lnTo>
                    <a:pt x="0" y="179"/>
                  </a:lnTo>
                  <a:lnTo>
                    <a:pt x="6" y="156"/>
                  </a:lnTo>
                  <a:lnTo>
                    <a:pt x="11" y="134"/>
                  </a:lnTo>
                  <a:lnTo>
                    <a:pt x="16" y="111"/>
                  </a:lnTo>
                  <a:lnTo>
                    <a:pt x="22" y="89"/>
                  </a:lnTo>
                  <a:lnTo>
                    <a:pt x="26" y="66"/>
                  </a:lnTo>
                  <a:lnTo>
                    <a:pt x="32" y="44"/>
                  </a:lnTo>
                  <a:lnTo>
                    <a:pt x="37" y="21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473D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50" name="Freeform 34"/>
            <p:cNvSpPr>
              <a:spLocks/>
            </p:cNvSpPr>
            <p:nvPr/>
          </p:nvSpPr>
          <p:spPr bwMode="auto">
            <a:xfrm>
              <a:off x="5009" y="2801"/>
              <a:ext cx="114" cy="109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30" y="15"/>
                </a:cxn>
                <a:cxn ang="0">
                  <a:pos x="37" y="31"/>
                </a:cxn>
                <a:cxn ang="0">
                  <a:pos x="43" y="46"/>
                </a:cxn>
                <a:cxn ang="0">
                  <a:pos x="49" y="62"/>
                </a:cxn>
                <a:cxn ang="0">
                  <a:pos x="54" y="77"/>
                </a:cxn>
                <a:cxn ang="0">
                  <a:pos x="61" y="93"/>
                </a:cxn>
                <a:cxn ang="0">
                  <a:pos x="67" y="108"/>
                </a:cxn>
                <a:cxn ang="0">
                  <a:pos x="73" y="124"/>
                </a:cxn>
                <a:cxn ang="0">
                  <a:pos x="92" y="132"/>
                </a:cxn>
                <a:cxn ang="0">
                  <a:pos x="112" y="141"/>
                </a:cxn>
                <a:cxn ang="0">
                  <a:pos x="131" y="149"/>
                </a:cxn>
                <a:cxn ang="0">
                  <a:pos x="151" y="159"/>
                </a:cxn>
                <a:cxn ang="0">
                  <a:pos x="169" y="167"/>
                </a:cxn>
                <a:cxn ang="0">
                  <a:pos x="189" y="176"/>
                </a:cxn>
                <a:cxn ang="0">
                  <a:pos x="209" y="184"/>
                </a:cxn>
                <a:cxn ang="0">
                  <a:pos x="228" y="193"/>
                </a:cxn>
                <a:cxn ang="0">
                  <a:pos x="218" y="197"/>
                </a:cxn>
                <a:cxn ang="0">
                  <a:pos x="207" y="199"/>
                </a:cxn>
                <a:cxn ang="0">
                  <a:pos x="197" y="202"/>
                </a:cxn>
                <a:cxn ang="0">
                  <a:pos x="186" y="205"/>
                </a:cxn>
                <a:cxn ang="0">
                  <a:pos x="175" y="208"/>
                </a:cxn>
                <a:cxn ang="0">
                  <a:pos x="165" y="212"/>
                </a:cxn>
                <a:cxn ang="0">
                  <a:pos x="153" y="214"/>
                </a:cxn>
                <a:cxn ang="0">
                  <a:pos x="143" y="217"/>
                </a:cxn>
                <a:cxn ang="0">
                  <a:pos x="126" y="212"/>
                </a:cxn>
                <a:cxn ang="0">
                  <a:pos x="107" y="207"/>
                </a:cxn>
                <a:cxn ang="0">
                  <a:pos x="90" y="201"/>
                </a:cxn>
                <a:cxn ang="0">
                  <a:pos x="72" y="195"/>
                </a:cxn>
                <a:cxn ang="0">
                  <a:pos x="53" y="191"/>
                </a:cxn>
                <a:cxn ang="0">
                  <a:pos x="36" y="185"/>
                </a:cxn>
                <a:cxn ang="0">
                  <a:pos x="17" y="181"/>
                </a:cxn>
                <a:cxn ang="0">
                  <a:pos x="0" y="175"/>
                </a:cxn>
                <a:cxn ang="0">
                  <a:pos x="6" y="131"/>
                </a:cxn>
                <a:cxn ang="0">
                  <a:pos x="13" y="87"/>
                </a:cxn>
                <a:cxn ang="0">
                  <a:pos x="19" y="43"/>
                </a:cxn>
                <a:cxn ang="0">
                  <a:pos x="24" y="0"/>
                </a:cxn>
              </a:cxnLst>
              <a:rect l="0" t="0" r="r" b="b"/>
              <a:pathLst>
                <a:path w="228" h="217">
                  <a:moveTo>
                    <a:pt x="24" y="0"/>
                  </a:moveTo>
                  <a:lnTo>
                    <a:pt x="30" y="15"/>
                  </a:lnTo>
                  <a:lnTo>
                    <a:pt x="37" y="31"/>
                  </a:lnTo>
                  <a:lnTo>
                    <a:pt x="43" y="46"/>
                  </a:lnTo>
                  <a:lnTo>
                    <a:pt x="49" y="62"/>
                  </a:lnTo>
                  <a:lnTo>
                    <a:pt x="54" y="77"/>
                  </a:lnTo>
                  <a:lnTo>
                    <a:pt x="61" y="93"/>
                  </a:lnTo>
                  <a:lnTo>
                    <a:pt x="67" y="108"/>
                  </a:lnTo>
                  <a:lnTo>
                    <a:pt x="73" y="124"/>
                  </a:lnTo>
                  <a:lnTo>
                    <a:pt x="92" y="132"/>
                  </a:lnTo>
                  <a:lnTo>
                    <a:pt x="112" y="141"/>
                  </a:lnTo>
                  <a:lnTo>
                    <a:pt x="131" y="149"/>
                  </a:lnTo>
                  <a:lnTo>
                    <a:pt x="151" y="159"/>
                  </a:lnTo>
                  <a:lnTo>
                    <a:pt x="169" y="167"/>
                  </a:lnTo>
                  <a:lnTo>
                    <a:pt x="189" y="176"/>
                  </a:lnTo>
                  <a:lnTo>
                    <a:pt x="209" y="184"/>
                  </a:lnTo>
                  <a:lnTo>
                    <a:pt x="228" y="193"/>
                  </a:lnTo>
                  <a:lnTo>
                    <a:pt x="218" y="197"/>
                  </a:lnTo>
                  <a:lnTo>
                    <a:pt x="207" y="199"/>
                  </a:lnTo>
                  <a:lnTo>
                    <a:pt x="197" y="202"/>
                  </a:lnTo>
                  <a:lnTo>
                    <a:pt x="186" y="205"/>
                  </a:lnTo>
                  <a:lnTo>
                    <a:pt x="175" y="208"/>
                  </a:lnTo>
                  <a:lnTo>
                    <a:pt x="165" y="212"/>
                  </a:lnTo>
                  <a:lnTo>
                    <a:pt x="153" y="214"/>
                  </a:lnTo>
                  <a:lnTo>
                    <a:pt x="143" y="217"/>
                  </a:lnTo>
                  <a:lnTo>
                    <a:pt x="126" y="212"/>
                  </a:lnTo>
                  <a:lnTo>
                    <a:pt x="107" y="207"/>
                  </a:lnTo>
                  <a:lnTo>
                    <a:pt x="90" y="201"/>
                  </a:lnTo>
                  <a:lnTo>
                    <a:pt x="72" y="195"/>
                  </a:lnTo>
                  <a:lnTo>
                    <a:pt x="53" y="191"/>
                  </a:lnTo>
                  <a:lnTo>
                    <a:pt x="36" y="185"/>
                  </a:lnTo>
                  <a:lnTo>
                    <a:pt x="17" y="181"/>
                  </a:lnTo>
                  <a:lnTo>
                    <a:pt x="0" y="175"/>
                  </a:lnTo>
                  <a:lnTo>
                    <a:pt x="6" y="131"/>
                  </a:lnTo>
                  <a:lnTo>
                    <a:pt x="13" y="87"/>
                  </a:lnTo>
                  <a:lnTo>
                    <a:pt x="19" y="4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593F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51" name="Freeform 35"/>
            <p:cNvSpPr>
              <a:spLocks/>
            </p:cNvSpPr>
            <p:nvPr/>
          </p:nvSpPr>
          <p:spPr bwMode="auto">
            <a:xfrm>
              <a:off x="5018" y="2801"/>
              <a:ext cx="105" cy="107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3" y="16"/>
                </a:cxn>
                <a:cxn ang="0">
                  <a:pos x="20" y="31"/>
                </a:cxn>
                <a:cxn ang="0">
                  <a:pos x="26" y="47"/>
                </a:cxn>
                <a:cxn ang="0">
                  <a:pos x="32" y="62"/>
                </a:cxn>
                <a:cxn ang="0">
                  <a:pos x="37" y="78"/>
                </a:cxn>
                <a:cxn ang="0">
                  <a:pos x="44" y="93"/>
                </a:cxn>
                <a:cxn ang="0">
                  <a:pos x="50" y="109"/>
                </a:cxn>
                <a:cxn ang="0">
                  <a:pos x="56" y="125"/>
                </a:cxn>
                <a:cxn ang="0">
                  <a:pos x="75" y="133"/>
                </a:cxn>
                <a:cxn ang="0">
                  <a:pos x="95" y="141"/>
                </a:cxn>
                <a:cxn ang="0">
                  <a:pos x="114" y="151"/>
                </a:cxn>
                <a:cxn ang="0">
                  <a:pos x="134" y="159"/>
                </a:cxn>
                <a:cxn ang="0">
                  <a:pos x="152" y="168"/>
                </a:cxn>
                <a:cxn ang="0">
                  <a:pos x="172" y="176"/>
                </a:cxn>
                <a:cxn ang="0">
                  <a:pos x="192" y="185"/>
                </a:cxn>
                <a:cxn ang="0">
                  <a:pos x="211" y="193"/>
                </a:cxn>
                <a:cxn ang="0">
                  <a:pos x="201" y="195"/>
                </a:cxn>
                <a:cxn ang="0">
                  <a:pos x="190" y="198"/>
                </a:cxn>
                <a:cxn ang="0">
                  <a:pos x="180" y="201"/>
                </a:cxn>
                <a:cxn ang="0">
                  <a:pos x="170" y="204"/>
                </a:cxn>
                <a:cxn ang="0">
                  <a:pos x="158" y="206"/>
                </a:cxn>
                <a:cxn ang="0">
                  <a:pos x="148" y="208"/>
                </a:cxn>
                <a:cxn ang="0">
                  <a:pos x="137" y="212"/>
                </a:cxn>
                <a:cxn ang="0">
                  <a:pos x="127" y="214"/>
                </a:cxn>
                <a:cxn ang="0">
                  <a:pos x="111" y="208"/>
                </a:cxn>
                <a:cxn ang="0">
                  <a:pos x="95" y="202"/>
                </a:cxn>
                <a:cxn ang="0">
                  <a:pos x="80" y="198"/>
                </a:cxn>
                <a:cxn ang="0">
                  <a:pos x="64" y="192"/>
                </a:cxn>
                <a:cxn ang="0">
                  <a:pos x="48" y="186"/>
                </a:cxn>
                <a:cxn ang="0">
                  <a:pos x="33" y="182"/>
                </a:cxn>
                <a:cxn ang="0">
                  <a:pos x="17" y="176"/>
                </a:cxn>
                <a:cxn ang="0">
                  <a:pos x="0" y="170"/>
                </a:cxn>
                <a:cxn ang="0">
                  <a:pos x="3" y="127"/>
                </a:cxn>
                <a:cxn ang="0">
                  <a:pos x="4" y="85"/>
                </a:cxn>
                <a:cxn ang="0">
                  <a:pos x="6" y="42"/>
                </a:cxn>
                <a:cxn ang="0">
                  <a:pos x="7" y="0"/>
                </a:cxn>
              </a:cxnLst>
              <a:rect l="0" t="0" r="r" b="b"/>
              <a:pathLst>
                <a:path w="211" h="214">
                  <a:moveTo>
                    <a:pt x="7" y="0"/>
                  </a:moveTo>
                  <a:lnTo>
                    <a:pt x="13" y="16"/>
                  </a:lnTo>
                  <a:lnTo>
                    <a:pt x="20" y="31"/>
                  </a:lnTo>
                  <a:lnTo>
                    <a:pt x="26" y="47"/>
                  </a:lnTo>
                  <a:lnTo>
                    <a:pt x="32" y="62"/>
                  </a:lnTo>
                  <a:lnTo>
                    <a:pt x="37" y="78"/>
                  </a:lnTo>
                  <a:lnTo>
                    <a:pt x="44" y="93"/>
                  </a:lnTo>
                  <a:lnTo>
                    <a:pt x="50" y="109"/>
                  </a:lnTo>
                  <a:lnTo>
                    <a:pt x="56" y="125"/>
                  </a:lnTo>
                  <a:lnTo>
                    <a:pt x="75" y="133"/>
                  </a:lnTo>
                  <a:lnTo>
                    <a:pt x="95" y="141"/>
                  </a:lnTo>
                  <a:lnTo>
                    <a:pt x="114" y="151"/>
                  </a:lnTo>
                  <a:lnTo>
                    <a:pt x="134" y="159"/>
                  </a:lnTo>
                  <a:lnTo>
                    <a:pt x="152" y="168"/>
                  </a:lnTo>
                  <a:lnTo>
                    <a:pt x="172" y="176"/>
                  </a:lnTo>
                  <a:lnTo>
                    <a:pt x="192" y="185"/>
                  </a:lnTo>
                  <a:lnTo>
                    <a:pt x="211" y="193"/>
                  </a:lnTo>
                  <a:lnTo>
                    <a:pt x="201" y="195"/>
                  </a:lnTo>
                  <a:lnTo>
                    <a:pt x="190" y="198"/>
                  </a:lnTo>
                  <a:lnTo>
                    <a:pt x="180" y="201"/>
                  </a:lnTo>
                  <a:lnTo>
                    <a:pt x="170" y="204"/>
                  </a:lnTo>
                  <a:lnTo>
                    <a:pt x="158" y="206"/>
                  </a:lnTo>
                  <a:lnTo>
                    <a:pt x="148" y="208"/>
                  </a:lnTo>
                  <a:lnTo>
                    <a:pt x="137" y="212"/>
                  </a:lnTo>
                  <a:lnTo>
                    <a:pt x="127" y="214"/>
                  </a:lnTo>
                  <a:lnTo>
                    <a:pt x="111" y="208"/>
                  </a:lnTo>
                  <a:lnTo>
                    <a:pt x="95" y="202"/>
                  </a:lnTo>
                  <a:lnTo>
                    <a:pt x="80" y="198"/>
                  </a:lnTo>
                  <a:lnTo>
                    <a:pt x="64" y="192"/>
                  </a:lnTo>
                  <a:lnTo>
                    <a:pt x="48" y="186"/>
                  </a:lnTo>
                  <a:lnTo>
                    <a:pt x="33" y="182"/>
                  </a:lnTo>
                  <a:lnTo>
                    <a:pt x="17" y="176"/>
                  </a:lnTo>
                  <a:lnTo>
                    <a:pt x="0" y="170"/>
                  </a:lnTo>
                  <a:lnTo>
                    <a:pt x="3" y="127"/>
                  </a:lnTo>
                  <a:lnTo>
                    <a:pt x="4" y="85"/>
                  </a:lnTo>
                  <a:lnTo>
                    <a:pt x="6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6842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52" name="Freeform 36"/>
            <p:cNvSpPr>
              <a:spLocks/>
            </p:cNvSpPr>
            <p:nvPr/>
          </p:nvSpPr>
          <p:spPr bwMode="auto">
            <a:xfrm>
              <a:off x="5021" y="2801"/>
              <a:ext cx="102" cy="10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16"/>
                </a:cxn>
                <a:cxn ang="0">
                  <a:pos x="13" y="31"/>
                </a:cxn>
                <a:cxn ang="0">
                  <a:pos x="19" y="47"/>
                </a:cxn>
                <a:cxn ang="0">
                  <a:pos x="25" y="62"/>
                </a:cxn>
                <a:cxn ang="0">
                  <a:pos x="30" y="78"/>
                </a:cxn>
                <a:cxn ang="0">
                  <a:pos x="37" y="94"/>
                </a:cxn>
                <a:cxn ang="0">
                  <a:pos x="43" y="109"/>
                </a:cxn>
                <a:cxn ang="0">
                  <a:pos x="49" y="125"/>
                </a:cxn>
                <a:cxn ang="0">
                  <a:pos x="68" y="133"/>
                </a:cxn>
                <a:cxn ang="0">
                  <a:pos x="88" y="142"/>
                </a:cxn>
                <a:cxn ang="0">
                  <a:pos x="107" y="151"/>
                </a:cxn>
                <a:cxn ang="0">
                  <a:pos x="127" y="159"/>
                </a:cxn>
                <a:cxn ang="0">
                  <a:pos x="145" y="168"/>
                </a:cxn>
                <a:cxn ang="0">
                  <a:pos x="165" y="176"/>
                </a:cxn>
                <a:cxn ang="0">
                  <a:pos x="185" y="185"/>
                </a:cxn>
                <a:cxn ang="0">
                  <a:pos x="204" y="193"/>
                </a:cxn>
                <a:cxn ang="0">
                  <a:pos x="194" y="195"/>
                </a:cxn>
                <a:cxn ang="0">
                  <a:pos x="183" y="198"/>
                </a:cxn>
                <a:cxn ang="0">
                  <a:pos x="173" y="199"/>
                </a:cxn>
                <a:cxn ang="0">
                  <a:pos x="163" y="201"/>
                </a:cxn>
                <a:cxn ang="0">
                  <a:pos x="152" y="204"/>
                </a:cxn>
                <a:cxn ang="0">
                  <a:pos x="142" y="205"/>
                </a:cxn>
                <a:cxn ang="0">
                  <a:pos x="130" y="207"/>
                </a:cxn>
                <a:cxn ang="0">
                  <a:pos x="120" y="209"/>
                </a:cxn>
                <a:cxn ang="0">
                  <a:pos x="106" y="204"/>
                </a:cxn>
                <a:cxn ang="0">
                  <a:pos x="94" y="199"/>
                </a:cxn>
                <a:cxn ang="0">
                  <a:pos x="80" y="193"/>
                </a:cxn>
                <a:cxn ang="0">
                  <a:pos x="66" y="187"/>
                </a:cxn>
                <a:cxn ang="0">
                  <a:pos x="52" y="183"/>
                </a:cxn>
                <a:cxn ang="0">
                  <a:pos x="38" y="177"/>
                </a:cxn>
                <a:cxn ang="0">
                  <a:pos x="26" y="171"/>
                </a:cxn>
                <a:cxn ang="0">
                  <a:pos x="12" y="166"/>
                </a:cxn>
                <a:cxn ang="0">
                  <a:pos x="10" y="124"/>
                </a:cxn>
                <a:cxn ang="0">
                  <a:pos x="6" y="83"/>
                </a:cxn>
                <a:cxn ang="0">
                  <a:pos x="4" y="41"/>
                </a:cxn>
                <a:cxn ang="0">
                  <a:pos x="0" y="0"/>
                </a:cxn>
              </a:cxnLst>
              <a:rect l="0" t="0" r="r" b="b"/>
              <a:pathLst>
                <a:path w="204" h="209">
                  <a:moveTo>
                    <a:pt x="0" y="0"/>
                  </a:moveTo>
                  <a:lnTo>
                    <a:pt x="6" y="16"/>
                  </a:lnTo>
                  <a:lnTo>
                    <a:pt x="13" y="31"/>
                  </a:lnTo>
                  <a:lnTo>
                    <a:pt x="19" y="47"/>
                  </a:lnTo>
                  <a:lnTo>
                    <a:pt x="25" y="62"/>
                  </a:lnTo>
                  <a:lnTo>
                    <a:pt x="30" y="78"/>
                  </a:lnTo>
                  <a:lnTo>
                    <a:pt x="37" y="94"/>
                  </a:lnTo>
                  <a:lnTo>
                    <a:pt x="43" y="109"/>
                  </a:lnTo>
                  <a:lnTo>
                    <a:pt x="49" y="125"/>
                  </a:lnTo>
                  <a:lnTo>
                    <a:pt x="68" y="133"/>
                  </a:lnTo>
                  <a:lnTo>
                    <a:pt x="88" y="142"/>
                  </a:lnTo>
                  <a:lnTo>
                    <a:pt x="107" y="151"/>
                  </a:lnTo>
                  <a:lnTo>
                    <a:pt x="127" y="159"/>
                  </a:lnTo>
                  <a:lnTo>
                    <a:pt x="145" y="168"/>
                  </a:lnTo>
                  <a:lnTo>
                    <a:pt x="165" y="176"/>
                  </a:lnTo>
                  <a:lnTo>
                    <a:pt x="185" y="185"/>
                  </a:lnTo>
                  <a:lnTo>
                    <a:pt x="204" y="193"/>
                  </a:lnTo>
                  <a:lnTo>
                    <a:pt x="194" y="195"/>
                  </a:lnTo>
                  <a:lnTo>
                    <a:pt x="183" y="198"/>
                  </a:lnTo>
                  <a:lnTo>
                    <a:pt x="173" y="199"/>
                  </a:lnTo>
                  <a:lnTo>
                    <a:pt x="163" y="201"/>
                  </a:lnTo>
                  <a:lnTo>
                    <a:pt x="152" y="204"/>
                  </a:lnTo>
                  <a:lnTo>
                    <a:pt x="142" y="205"/>
                  </a:lnTo>
                  <a:lnTo>
                    <a:pt x="130" y="207"/>
                  </a:lnTo>
                  <a:lnTo>
                    <a:pt x="120" y="209"/>
                  </a:lnTo>
                  <a:lnTo>
                    <a:pt x="106" y="204"/>
                  </a:lnTo>
                  <a:lnTo>
                    <a:pt x="94" y="199"/>
                  </a:lnTo>
                  <a:lnTo>
                    <a:pt x="80" y="193"/>
                  </a:lnTo>
                  <a:lnTo>
                    <a:pt x="66" y="187"/>
                  </a:lnTo>
                  <a:lnTo>
                    <a:pt x="52" y="183"/>
                  </a:lnTo>
                  <a:lnTo>
                    <a:pt x="38" y="177"/>
                  </a:lnTo>
                  <a:lnTo>
                    <a:pt x="26" y="171"/>
                  </a:lnTo>
                  <a:lnTo>
                    <a:pt x="12" y="166"/>
                  </a:lnTo>
                  <a:lnTo>
                    <a:pt x="10" y="124"/>
                  </a:lnTo>
                  <a:lnTo>
                    <a:pt x="6" y="83"/>
                  </a:lnTo>
                  <a:lnTo>
                    <a:pt x="4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C44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53" name="Freeform 37"/>
            <p:cNvSpPr>
              <a:spLocks/>
            </p:cNvSpPr>
            <p:nvPr/>
          </p:nvSpPr>
          <p:spPr bwMode="auto">
            <a:xfrm>
              <a:off x="5021" y="2801"/>
              <a:ext cx="102" cy="10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" y="125"/>
                </a:cxn>
                <a:cxn ang="0">
                  <a:pos x="204" y="193"/>
                </a:cxn>
                <a:cxn ang="0">
                  <a:pos x="120" y="206"/>
                </a:cxn>
                <a:cxn ang="0">
                  <a:pos x="30" y="161"/>
                </a:cxn>
                <a:cxn ang="0">
                  <a:pos x="0" y="0"/>
                </a:cxn>
              </a:cxnLst>
              <a:rect l="0" t="0" r="r" b="b"/>
              <a:pathLst>
                <a:path w="204" h="206">
                  <a:moveTo>
                    <a:pt x="0" y="0"/>
                  </a:moveTo>
                  <a:lnTo>
                    <a:pt x="49" y="125"/>
                  </a:lnTo>
                  <a:lnTo>
                    <a:pt x="204" y="193"/>
                  </a:lnTo>
                  <a:lnTo>
                    <a:pt x="120" y="206"/>
                  </a:lnTo>
                  <a:lnTo>
                    <a:pt x="3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44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54" name="Freeform 38"/>
            <p:cNvSpPr>
              <a:spLocks/>
            </p:cNvSpPr>
            <p:nvPr/>
          </p:nvSpPr>
          <p:spPr bwMode="auto">
            <a:xfrm>
              <a:off x="4746" y="2687"/>
              <a:ext cx="90" cy="144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71" y="147"/>
                </a:cxn>
                <a:cxn ang="0">
                  <a:pos x="180" y="290"/>
                </a:cxn>
                <a:cxn ang="0">
                  <a:pos x="95" y="265"/>
                </a:cxn>
                <a:cxn ang="0">
                  <a:pos x="0" y="73"/>
                </a:cxn>
                <a:cxn ang="0">
                  <a:pos x="23" y="0"/>
                </a:cxn>
              </a:cxnLst>
              <a:rect l="0" t="0" r="r" b="b"/>
              <a:pathLst>
                <a:path w="180" h="290">
                  <a:moveTo>
                    <a:pt x="23" y="0"/>
                  </a:moveTo>
                  <a:lnTo>
                    <a:pt x="71" y="147"/>
                  </a:lnTo>
                  <a:lnTo>
                    <a:pt x="180" y="290"/>
                  </a:lnTo>
                  <a:lnTo>
                    <a:pt x="95" y="265"/>
                  </a:lnTo>
                  <a:lnTo>
                    <a:pt x="0" y="7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B76B05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55" name="Freeform 39"/>
            <p:cNvSpPr>
              <a:spLocks/>
            </p:cNvSpPr>
            <p:nvPr/>
          </p:nvSpPr>
          <p:spPr bwMode="auto">
            <a:xfrm>
              <a:off x="5219" y="2620"/>
              <a:ext cx="114" cy="217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68" y="121"/>
                </a:cxn>
                <a:cxn ang="0">
                  <a:pos x="228" y="169"/>
                </a:cxn>
                <a:cxn ang="0">
                  <a:pos x="191" y="279"/>
                </a:cxn>
                <a:cxn ang="0">
                  <a:pos x="111" y="433"/>
                </a:cxn>
                <a:cxn ang="0">
                  <a:pos x="131" y="303"/>
                </a:cxn>
                <a:cxn ang="0">
                  <a:pos x="155" y="157"/>
                </a:cxn>
                <a:cxn ang="0">
                  <a:pos x="0" y="24"/>
                </a:cxn>
                <a:cxn ang="0">
                  <a:pos x="59" y="0"/>
                </a:cxn>
              </a:cxnLst>
              <a:rect l="0" t="0" r="r" b="b"/>
              <a:pathLst>
                <a:path w="228" h="433">
                  <a:moveTo>
                    <a:pt x="59" y="0"/>
                  </a:moveTo>
                  <a:lnTo>
                    <a:pt x="168" y="121"/>
                  </a:lnTo>
                  <a:lnTo>
                    <a:pt x="228" y="169"/>
                  </a:lnTo>
                  <a:lnTo>
                    <a:pt x="191" y="279"/>
                  </a:lnTo>
                  <a:lnTo>
                    <a:pt x="111" y="433"/>
                  </a:lnTo>
                  <a:lnTo>
                    <a:pt x="131" y="303"/>
                  </a:lnTo>
                  <a:lnTo>
                    <a:pt x="155" y="157"/>
                  </a:lnTo>
                  <a:lnTo>
                    <a:pt x="0" y="2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AB5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56" name="Freeform 40"/>
            <p:cNvSpPr>
              <a:spLocks/>
            </p:cNvSpPr>
            <p:nvPr/>
          </p:nvSpPr>
          <p:spPr bwMode="auto">
            <a:xfrm>
              <a:off x="5331" y="2378"/>
              <a:ext cx="182" cy="303"/>
            </a:xfrm>
            <a:custGeom>
              <a:avLst/>
              <a:gdLst/>
              <a:ahLst/>
              <a:cxnLst>
                <a:cxn ang="0">
                  <a:pos x="64" y="48"/>
                </a:cxn>
                <a:cxn ang="0">
                  <a:pos x="231" y="0"/>
                </a:cxn>
                <a:cxn ang="0">
                  <a:pos x="364" y="229"/>
                </a:cxn>
                <a:cxn ang="0">
                  <a:pos x="291" y="326"/>
                </a:cxn>
                <a:cxn ang="0">
                  <a:pos x="268" y="471"/>
                </a:cxn>
                <a:cxn ang="0">
                  <a:pos x="17" y="605"/>
                </a:cxn>
                <a:cxn ang="0">
                  <a:pos x="5" y="541"/>
                </a:cxn>
                <a:cxn ang="0">
                  <a:pos x="0" y="470"/>
                </a:cxn>
                <a:cxn ang="0">
                  <a:pos x="2" y="394"/>
                </a:cxn>
                <a:cxn ang="0">
                  <a:pos x="8" y="316"/>
                </a:cxn>
                <a:cxn ang="0">
                  <a:pos x="19" y="239"/>
                </a:cxn>
                <a:cxn ang="0">
                  <a:pos x="33" y="167"/>
                </a:cxn>
                <a:cxn ang="0">
                  <a:pos x="48" y="102"/>
                </a:cxn>
                <a:cxn ang="0">
                  <a:pos x="64" y="48"/>
                </a:cxn>
              </a:cxnLst>
              <a:rect l="0" t="0" r="r" b="b"/>
              <a:pathLst>
                <a:path w="364" h="605">
                  <a:moveTo>
                    <a:pt x="64" y="48"/>
                  </a:moveTo>
                  <a:lnTo>
                    <a:pt x="231" y="0"/>
                  </a:lnTo>
                  <a:lnTo>
                    <a:pt x="364" y="229"/>
                  </a:lnTo>
                  <a:lnTo>
                    <a:pt x="291" y="326"/>
                  </a:lnTo>
                  <a:lnTo>
                    <a:pt x="268" y="471"/>
                  </a:lnTo>
                  <a:lnTo>
                    <a:pt x="17" y="605"/>
                  </a:lnTo>
                  <a:lnTo>
                    <a:pt x="5" y="541"/>
                  </a:lnTo>
                  <a:lnTo>
                    <a:pt x="0" y="470"/>
                  </a:lnTo>
                  <a:lnTo>
                    <a:pt x="2" y="394"/>
                  </a:lnTo>
                  <a:lnTo>
                    <a:pt x="8" y="316"/>
                  </a:lnTo>
                  <a:lnTo>
                    <a:pt x="19" y="239"/>
                  </a:lnTo>
                  <a:lnTo>
                    <a:pt x="33" y="167"/>
                  </a:lnTo>
                  <a:lnTo>
                    <a:pt x="48" y="102"/>
                  </a:lnTo>
                  <a:lnTo>
                    <a:pt x="64" y="48"/>
                  </a:lnTo>
                  <a:close/>
                </a:path>
              </a:pathLst>
            </a:custGeom>
            <a:solidFill>
              <a:srgbClr val="D18E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57" name="Freeform 41"/>
            <p:cNvSpPr>
              <a:spLocks/>
            </p:cNvSpPr>
            <p:nvPr/>
          </p:nvSpPr>
          <p:spPr bwMode="auto">
            <a:xfrm>
              <a:off x="5399" y="2221"/>
              <a:ext cx="120" cy="2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4" y="36"/>
                </a:cxn>
                <a:cxn ang="0">
                  <a:pos x="191" y="194"/>
                </a:cxn>
                <a:cxn ang="0">
                  <a:pos x="238" y="471"/>
                </a:cxn>
                <a:cxn ang="0">
                  <a:pos x="119" y="302"/>
                </a:cxn>
                <a:cxn ang="0">
                  <a:pos x="71" y="133"/>
                </a:cxn>
                <a:cxn ang="0">
                  <a:pos x="0" y="0"/>
                </a:cxn>
              </a:cxnLst>
              <a:rect l="0" t="0" r="r" b="b"/>
              <a:pathLst>
                <a:path w="238" h="471">
                  <a:moveTo>
                    <a:pt x="0" y="0"/>
                  </a:moveTo>
                  <a:lnTo>
                    <a:pt x="94" y="36"/>
                  </a:lnTo>
                  <a:lnTo>
                    <a:pt x="191" y="194"/>
                  </a:lnTo>
                  <a:lnTo>
                    <a:pt x="238" y="471"/>
                  </a:lnTo>
                  <a:lnTo>
                    <a:pt x="119" y="302"/>
                  </a:lnTo>
                  <a:lnTo>
                    <a:pt x="71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44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58" name="Freeform 42"/>
            <p:cNvSpPr>
              <a:spLocks/>
            </p:cNvSpPr>
            <p:nvPr/>
          </p:nvSpPr>
          <p:spPr bwMode="auto">
            <a:xfrm>
              <a:off x="5022" y="2325"/>
              <a:ext cx="257" cy="305"/>
            </a:xfrm>
            <a:custGeom>
              <a:avLst/>
              <a:gdLst/>
              <a:ahLst/>
              <a:cxnLst>
                <a:cxn ang="0">
                  <a:pos x="177" y="0"/>
                </a:cxn>
                <a:cxn ang="0">
                  <a:pos x="430" y="131"/>
                </a:cxn>
                <a:cxn ang="0">
                  <a:pos x="514" y="191"/>
                </a:cxn>
                <a:cxn ang="0">
                  <a:pos x="461" y="329"/>
                </a:cxn>
                <a:cxn ang="0">
                  <a:pos x="419" y="518"/>
                </a:cxn>
                <a:cxn ang="0">
                  <a:pos x="130" y="609"/>
                </a:cxn>
                <a:cxn ang="0">
                  <a:pos x="109" y="590"/>
                </a:cxn>
                <a:cxn ang="0">
                  <a:pos x="87" y="567"/>
                </a:cxn>
                <a:cxn ang="0">
                  <a:pos x="67" y="539"/>
                </a:cxn>
                <a:cxn ang="0">
                  <a:pos x="48" y="509"/>
                </a:cxn>
                <a:cxn ang="0">
                  <a:pos x="32" y="477"/>
                </a:cxn>
                <a:cxn ang="0">
                  <a:pos x="18" y="441"/>
                </a:cxn>
                <a:cxn ang="0">
                  <a:pos x="8" y="403"/>
                </a:cxn>
                <a:cxn ang="0">
                  <a:pos x="2" y="363"/>
                </a:cxn>
                <a:cxn ang="0">
                  <a:pos x="0" y="321"/>
                </a:cxn>
                <a:cxn ang="0">
                  <a:pos x="4" y="277"/>
                </a:cxn>
                <a:cxn ang="0">
                  <a:pos x="13" y="232"/>
                </a:cxn>
                <a:cxn ang="0">
                  <a:pos x="31" y="187"/>
                </a:cxn>
                <a:cxn ang="0">
                  <a:pos x="54" y="140"/>
                </a:cxn>
                <a:cxn ang="0">
                  <a:pos x="86" y="94"/>
                </a:cxn>
                <a:cxn ang="0">
                  <a:pos x="127" y="47"/>
                </a:cxn>
                <a:cxn ang="0">
                  <a:pos x="177" y="0"/>
                </a:cxn>
              </a:cxnLst>
              <a:rect l="0" t="0" r="r" b="b"/>
              <a:pathLst>
                <a:path w="514" h="609">
                  <a:moveTo>
                    <a:pt x="177" y="0"/>
                  </a:moveTo>
                  <a:lnTo>
                    <a:pt x="430" y="131"/>
                  </a:lnTo>
                  <a:lnTo>
                    <a:pt x="514" y="191"/>
                  </a:lnTo>
                  <a:lnTo>
                    <a:pt x="461" y="329"/>
                  </a:lnTo>
                  <a:lnTo>
                    <a:pt x="419" y="518"/>
                  </a:lnTo>
                  <a:lnTo>
                    <a:pt x="130" y="609"/>
                  </a:lnTo>
                  <a:lnTo>
                    <a:pt x="109" y="590"/>
                  </a:lnTo>
                  <a:lnTo>
                    <a:pt x="87" y="567"/>
                  </a:lnTo>
                  <a:lnTo>
                    <a:pt x="67" y="539"/>
                  </a:lnTo>
                  <a:lnTo>
                    <a:pt x="48" y="509"/>
                  </a:lnTo>
                  <a:lnTo>
                    <a:pt x="32" y="477"/>
                  </a:lnTo>
                  <a:lnTo>
                    <a:pt x="18" y="441"/>
                  </a:lnTo>
                  <a:lnTo>
                    <a:pt x="8" y="403"/>
                  </a:lnTo>
                  <a:lnTo>
                    <a:pt x="2" y="363"/>
                  </a:lnTo>
                  <a:lnTo>
                    <a:pt x="0" y="321"/>
                  </a:lnTo>
                  <a:lnTo>
                    <a:pt x="4" y="277"/>
                  </a:lnTo>
                  <a:lnTo>
                    <a:pt x="13" y="232"/>
                  </a:lnTo>
                  <a:lnTo>
                    <a:pt x="31" y="187"/>
                  </a:lnTo>
                  <a:lnTo>
                    <a:pt x="54" y="140"/>
                  </a:lnTo>
                  <a:lnTo>
                    <a:pt x="86" y="94"/>
                  </a:lnTo>
                  <a:lnTo>
                    <a:pt x="127" y="47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00335B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59" name="Freeform 43"/>
            <p:cNvSpPr>
              <a:spLocks/>
            </p:cNvSpPr>
            <p:nvPr/>
          </p:nvSpPr>
          <p:spPr bwMode="auto">
            <a:xfrm>
              <a:off x="4854" y="2275"/>
              <a:ext cx="209" cy="236"/>
            </a:xfrm>
            <a:custGeom>
              <a:avLst/>
              <a:gdLst/>
              <a:ahLst/>
              <a:cxnLst>
                <a:cxn ang="0">
                  <a:pos x="419" y="49"/>
                </a:cxn>
                <a:cxn ang="0">
                  <a:pos x="288" y="412"/>
                </a:cxn>
                <a:cxn ang="0">
                  <a:pos x="156" y="412"/>
                </a:cxn>
                <a:cxn ang="0">
                  <a:pos x="0" y="473"/>
                </a:cxn>
                <a:cxn ang="0">
                  <a:pos x="4" y="443"/>
                </a:cxn>
                <a:cxn ang="0">
                  <a:pos x="8" y="412"/>
                </a:cxn>
                <a:cxn ang="0">
                  <a:pos x="15" y="378"/>
                </a:cxn>
                <a:cxn ang="0">
                  <a:pos x="23" y="343"/>
                </a:cxn>
                <a:cxn ang="0">
                  <a:pos x="34" y="307"/>
                </a:cxn>
                <a:cxn ang="0">
                  <a:pos x="46" y="271"/>
                </a:cxn>
                <a:cxn ang="0">
                  <a:pos x="61" y="236"/>
                </a:cxn>
                <a:cxn ang="0">
                  <a:pos x="80" y="200"/>
                </a:cxn>
                <a:cxn ang="0">
                  <a:pos x="100" y="165"/>
                </a:cxn>
                <a:cxn ang="0">
                  <a:pos x="126" y="133"/>
                </a:cxn>
                <a:cxn ang="0">
                  <a:pos x="153" y="103"/>
                </a:cxn>
                <a:cxn ang="0">
                  <a:pos x="186" y="75"/>
                </a:cxn>
                <a:cxn ang="0">
                  <a:pos x="223" y="50"/>
                </a:cxn>
                <a:cxn ang="0">
                  <a:pos x="263" y="29"/>
                </a:cxn>
                <a:cxn ang="0">
                  <a:pos x="309" y="13"/>
                </a:cxn>
                <a:cxn ang="0">
                  <a:pos x="360" y="0"/>
                </a:cxn>
                <a:cxn ang="0">
                  <a:pos x="419" y="49"/>
                </a:cxn>
              </a:cxnLst>
              <a:rect l="0" t="0" r="r" b="b"/>
              <a:pathLst>
                <a:path w="419" h="473">
                  <a:moveTo>
                    <a:pt x="419" y="49"/>
                  </a:moveTo>
                  <a:lnTo>
                    <a:pt x="288" y="412"/>
                  </a:lnTo>
                  <a:lnTo>
                    <a:pt x="156" y="412"/>
                  </a:lnTo>
                  <a:lnTo>
                    <a:pt x="0" y="473"/>
                  </a:lnTo>
                  <a:lnTo>
                    <a:pt x="4" y="443"/>
                  </a:lnTo>
                  <a:lnTo>
                    <a:pt x="8" y="412"/>
                  </a:lnTo>
                  <a:lnTo>
                    <a:pt x="15" y="378"/>
                  </a:lnTo>
                  <a:lnTo>
                    <a:pt x="23" y="343"/>
                  </a:lnTo>
                  <a:lnTo>
                    <a:pt x="34" y="307"/>
                  </a:lnTo>
                  <a:lnTo>
                    <a:pt x="46" y="271"/>
                  </a:lnTo>
                  <a:lnTo>
                    <a:pt x="61" y="236"/>
                  </a:lnTo>
                  <a:lnTo>
                    <a:pt x="80" y="200"/>
                  </a:lnTo>
                  <a:lnTo>
                    <a:pt x="100" y="165"/>
                  </a:lnTo>
                  <a:lnTo>
                    <a:pt x="126" y="133"/>
                  </a:lnTo>
                  <a:lnTo>
                    <a:pt x="153" y="103"/>
                  </a:lnTo>
                  <a:lnTo>
                    <a:pt x="186" y="75"/>
                  </a:lnTo>
                  <a:lnTo>
                    <a:pt x="223" y="50"/>
                  </a:lnTo>
                  <a:lnTo>
                    <a:pt x="263" y="29"/>
                  </a:lnTo>
                  <a:lnTo>
                    <a:pt x="309" y="13"/>
                  </a:lnTo>
                  <a:lnTo>
                    <a:pt x="360" y="0"/>
                  </a:lnTo>
                  <a:lnTo>
                    <a:pt x="419" y="49"/>
                  </a:lnTo>
                  <a:close/>
                </a:path>
              </a:pathLst>
            </a:custGeom>
            <a:solidFill>
              <a:srgbClr val="D18E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60" name="Freeform 44"/>
            <p:cNvSpPr>
              <a:spLocks/>
            </p:cNvSpPr>
            <p:nvPr/>
          </p:nvSpPr>
          <p:spPr bwMode="auto">
            <a:xfrm>
              <a:off x="4893" y="2529"/>
              <a:ext cx="170" cy="260"/>
            </a:xfrm>
            <a:custGeom>
              <a:avLst/>
              <a:gdLst/>
              <a:ahLst/>
              <a:cxnLst>
                <a:cxn ang="0">
                  <a:pos x="185" y="0"/>
                </a:cxn>
                <a:cxn ang="0">
                  <a:pos x="281" y="158"/>
                </a:cxn>
                <a:cxn ang="0">
                  <a:pos x="340" y="230"/>
                </a:cxn>
                <a:cxn ang="0">
                  <a:pos x="256" y="387"/>
                </a:cxn>
                <a:cxn ang="0">
                  <a:pos x="209" y="509"/>
                </a:cxn>
                <a:cxn ang="0">
                  <a:pos x="89" y="518"/>
                </a:cxn>
                <a:cxn ang="0">
                  <a:pos x="49" y="464"/>
                </a:cxn>
                <a:cxn ang="0">
                  <a:pos x="23" y="402"/>
                </a:cxn>
                <a:cxn ang="0">
                  <a:pos x="6" y="333"/>
                </a:cxn>
                <a:cxn ang="0">
                  <a:pos x="0" y="261"/>
                </a:cxn>
                <a:cxn ang="0">
                  <a:pos x="0" y="191"/>
                </a:cxn>
                <a:cxn ang="0">
                  <a:pos x="4" y="125"/>
                </a:cxn>
                <a:cxn ang="0">
                  <a:pos x="12" y="67"/>
                </a:cxn>
                <a:cxn ang="0">
                  <a:pos x="21" y="19"/>
                </a:cxn>
                <a:cxn ang="0">
                  <a:pos x="185" y="0"/>
                </a:cxn>
              </a:cxnLst>
              <a:rect l="0" t="0" r="r" b="b"/>
              <a:pathLst>
                <a:path w="340" h="518">
                  <a:moveTo>
                    <a:pt x="185" y="0"/>
                  </a:moveTo>
                  <a:lnTo>
                    <a:pt x="281" y="158"/>
                  </a:lnTo>
                  <a:lnTo>
                    <a:pt x="340" y="230"/>
                  </a:lnTo>
                  <a:lnTo>
                    <a:pt x="256" y="387"/>
                  </a:lnTo>
                  <a:lnTo>
                    <a:pt x="209" y="509"/>
                  </a:lnTo>
                  <a:lnTo>
                    <a:pt x="89" y="518"/>
                  </a:lnTo>
                  <a:lnTo>
                    <a:pt x="49" y="464"/>
                  </a:lnTo>
                  <a:lnTo>
                    <a:pt x="23" y="402"/>
                  </a:lnTo>
                  <a:lnTo>
                    <a:pt x="6" y="333"/>
                  </a:lnTo>
                  <a:lnTo>
                    <a:pt x="0" y="261"/>
                  </a:lnTo>
                  <a:lnTo>
                    <a:pt x="0" y="191"/>
                  </a:lnTo>
                  <a:lnTo>
                    <a:pt x="4" y="125"/>
                  </a:lnTo>
                  <a:lnTo>
                    <a:pt x="12" y="67"/>
                  </a:lnTo>
                  <a:lnTo>
                    <a:pt x="21" y="19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D18E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61" name="Freeform 45"/>
            <p:cNvSpPr>
              <a:spLocks/>
            </p:cNvSpPr>
            <p:nvPr/>
          </p:nvSpPr>
          <p:spPr bwMode="auto">
            <a:xfrm>
              <a:off x="5390" y="2472"/>
              <a:ext cx="117" cy="190"/>
            </a:xfrm>
            <a:custGeom>
              <a:avLst/>
              <a:gdLst/>
              <a:ahLst/>
              <a:cxnLst>
                <a:cxn ang="0">
                  <a:pos x="224" y="88"/>
                </a:cxn>
                <a:cxn ang="0">
                  <a:pos x="127" y="343"/>
                </a:cxn>
                <a:cxn ang="0">
                  <a:pos x="0" y="382"/>
                </a:cxn>
                <a:cxn ang="0">
                  <a:pos x="107" y="304"/>
                </a:cxn>
                <a:cxn ang="0">
                  <a:pos x="235" y="0"/>
                </a:cxn>
                <a:cxn ang="0">
                  <a:pos x="224" y="88"/>
                </a:cxn>
              </a:cxnLst>
              <a:rect l="0" t="0" r="r" b="b"/>
              <a:pathLst>
                <a:path w="235" h="382">
                  <a:moveTo>
                    <a:pt x="224" y="88"/>
                  </a:moveTo>
                  <a:lnTo>
                    <a:pt x="127" y="343"/>
                  </a:lnTo>
                  <a:lnTo>
                    <a:pt x="0" y="382"/>
                  </a:lnTo>
                  <a:lnTo>
                    <a:pt x="107" y="304"/>
                  </a:lnTo>
                  <a:lnTo>
                    <a:pt x="235" y="0"/>
                  </a:lnTo>
                  <a:lnTo>
                    <a:pt x="224" y="88"/>
                  </a:lnTo>
                  <a:close/>
                </a:path>
              </a:pathLst>
            </a:custGeom>
            <a:solidFill>
              <a:srgbClr val="EAB5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62" name="Freeform 46"/>
            <p:cNvSpPr>
              <a:spLocks/>
            </p:cNvSpPr>
            <p:nvPr/>
          </p:nvSpPr>
          <p:spPr bwMode="auto">
            <a:xfrm>
              <a:off x="5117" y="2628"/>
              <a:ext cx="190" cy="249"/>
            </a:xfrm>
            <a:custGeom>
              <a:avLst/>
              <a:gdLst/>
              <a:ahLst/>
              <a:cxnLst>
                <a:cxn ang="0">
                  <a:pos x="235" y="0"/>
                </a:cxn>
                <a:cxn ang="0">
                  <a:pos x="380" y="166"/>
                </a:cxn>
                <a:cxn ang="0">
                  <a:pos x="321" y="370"/>
                </a:cxn>
                <a:cxn ang="0">
                  <a:pos x="283" y="419"/>
                </a:cxn>
                <a:cxn ang="0">
                  <a:pos x="147" y="498"/>
                </a:cxn>
                <a:cxn ang="0">
                  <a:pos x="88" y="468"/>
                </a:cxn>
                <a:cxn ang="0">
                  <a:pos x="66" y="452"/>
                </a:cxn>
                <a:cxn ang="0">
                  <a:pos x="47" y="428"/>
                </a:cxn>
                <a:cxn ang="0">
                  <a:pos x="32" y="396"/>
                </a:cxn>
                <a:cxn ang="0">
                  <a:pos x="20" y="355"/>
                </a:cxn>
                <a:cxn ang="0">
                  <a:pos x="11" y="302"/>
                </a:cxn>
                <a:cxn ang="0">
                  <a:pos x="4" y="235"/>
                </a:cxn>
                <a:cxn ang="0">
                  <a:pos x="1" y="154"/>
                </a:cxn>
                <a:cxn ang="0">
                  <a:pos x="0" y="58"/>
                </a:cxn>
                <a:cxn ang="0">
                  <a:pos x="235" y="0"/>
                </a:cxn>
              </a:cxnLst>
              <a:rect l="0" t="0" r="r" b="b"/>
              <a:pathLst>
                <a:path w="380" h="498">
                  <a:moveTo>
                    <a:pt x="235" y="0"/>
                  </a:moveTo>
                  <a:lnTo>
                    <a:pt x="380" y="166"/>
                  </a:lnTo>
                  <a:lnTo>
                    <a:pt x="321" y="370"/>
                  </a:lnTo>
                  <a:lnTo>
                    <a:pt x="283" y="419"/>
                  </a:lnTo>
                  <a:lnTo>
                    <a:pt x="147" y="498"/>
                  </a:lnTo>
                  <a:lnTo>
                    <a:pt x="88" y="468"/>
                  </a:lnTo>
                  <a:lnTo>
                    <a:pt x="66" y="452"/>
                  </a:lnTo>
                  <a:lnTo>
                    <a:pt x="47" y="428"/>
                  </a:lnTo>
                  <a:lnTo>
                    <a:pt x="32" y="396"/>
                  </a:lnTo>
                  <a:lnTo>
                    <a:pt x="20" y="355"/>
                  </a:lnTo>
                  <a:lnTo>
                    <a:pt x="11" y="302"/>
                  </a:lnTo>
                  <a:lnTo>
                    <a:pt x="4" y="235"/>
                  </a:lnTo>
                  <a:lnTo>
                    <a:pt x="1" y="154"/>
                  </a:lnTo>
                  <a:lnTo>
                    <a:pt x="0" y="58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D18E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63" name="Freeform 47"/>
            <p:cNvSpPr>
              <a:spLocks/>
            </p:cNvSpPr>
            <p:nvPr/>
          </p:nvSpPr>
          <p:spPr bwMode="auto">
            <a:xfrm>
              <a:off x="5234" y="2192"/>
              <a:ext cx="161" cy="177"/>
            </a:xfrm>
            <a:custGeom>
              <a:avLst/>
              <a:gdLst/>
              <a:ahLst/>
              <a:cxnLst>
                <a:cxn ang="0">
                  <a:pos x="206" y="20"/>
                </a:cxn>
                <a:cxn ang="0">
                  <a:pos x="284" y="138"/>
                </a:cxn>
                <a:cxn ang="0">
                  <a:pos x="323" y="285"/>
                </a:cxn>
                <a:cxn ang="0">
                  <a:pos x="235" y="324"/>
                </a:cxn>
                <a:cxn ang="0">
                  <a:pos x="128" y="353"/>
                </a:cxn>
                <a:cxn ang="0">
                  <a:pos x="97" y="327"/>
                </a:cxn>
                <a:cxn ang="0">
                  <a:pos x="68" y="292"/>
                </a:cxn>
                <a:cxn ang="0">
                  <a:pos x="43" y="253"/>
                </a:cxn>
                <a:cxn ang="0">
                  <a:pos x="22" y="209"/>
                </a:cxn>
                <a:cxn ang="0">
                  <a:pos x="8" y="161"/>
                </a:cxn>
                <a:cxn ang="0">
                  <a:pos x="0" y="109"/>
                </a:cxn>
                <a:cxn ang="0">
                  <a:pos x="1" y="56"/>
                </a:cxn>
                <a:cxn ang="0">
                  <a:pos x="12" y="0"/>
                </a:cxn>
                <a:cxn ang="0">
                  <a:pos x="206" y="20"/>
                </a:cxn>
              </a:cxnLst>
              <a:rect l="0" t="0" r="r" b="b"/>
              <a:pathLst>
                <a:path w="323" h="353">
                  <a:moveTo>
                    <a:pt x="206" y="20"/>
                  </a:moveTo>
                  <a:lnTo>
                    <a:pt x="284" y="138"/>
                  </a:lnTo>
                  <a:lnTo>
                    <a:pt x="323" y="285"/>
                  </a:lnTo>
                  <a:lnTo>
                    <a:pt x="235" y="324"/>
                  </a:lnTo>
                  <a:lnTo>
                    <a:pt x="128" y="353"/>
                  </a:lnTo>
                  <a:lnTo>
                    <a:pt x="97" y="327"/>
                  </a:lnTo>
                  <a:lnTo>
                    <a:pt x="68" y="292"/>
                  </a:lnTo>
                  <a:lnTo>
                    <a:pt x="43" y="253"/>
                  </a:lnTo>
                  <a:lnTo>
                    <a:pt x="22" y="209"/>
                  </a:lnTo>
                  <a:lnTo>
                    <a:pt x="8" y="161"/>
                  </a:lnTo>
                  <a:lnTo>
                    <a:pt x="0" y="109"/>
                  </a:lnTo>
                  <a:lnTo>
                    <a:pt x="1" y="56"/>
                  </a:lnTo>
                  <a:lnTo>
                    <a:pt x="12" y="0"/>
                  </a:lnTo>
                  <a:lnTo>
                    <a:pt x="206" y="20"/>
                  </a:lnTo>
                  <a:close/>
                </a:path>
              </a:pathLst>
            </a:custGeom>
            <a:solidFill>
              <a:srgbClr val="D18E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64" name="Freeform 48"/>
            <p:cNvSpPr>
              <a:spLocks/>
            </p:cNvSpPr>
            <p:nvPr/>
          </p:nvSpPr>
          <p:spPr bwMode="auto">
            <a:xfrm>
              <a:off x="5317" y="2202"/>
              <a:ext cx="107" cy="176"/>
            </a:xfrm>
            <a:custGeom>
              <a:avLst/>
              <a:gdLst/>
              <a:ahLst/>
              <a:cxnLst>
                <a:cxn ang="0">
                  <a:pos x="97" y="20"/>
                </a:cxn>
                <a:cxn ang="0">
                  <a:pos x="194" y="187"/>
                </a:cxn>
                <a:cxn ang="0">
                  <a:pos x="213" y="314"/>
                </a:cxn>
                <a:cxn ang="0">
                  <a:pos x="0" y="353"/>
                </a:cxn>
                <a:cxn ang="0">
                  <a:pos x="68" y="314"/>
                </a:cxn>
                <a:cxn ang="0">
                  <a:pos x="185" y="274"/>
                </a:cxn>
                <a:cxn ang="0">
                  <a:pos x="117" y="108"/>
                </a:cxn>
                <a:cxn ang="0">
                  <a:pos x="49" y="0"/>
                </a:cxn>
                <a:cxn ang="0">
                  <a:pos x="97" y="20"/>
                </a:cxn>
              </a:cxnLst>
              <a:rect l="0" t="0" r="r" b="b"/>
              <a:pathLst>
                <a:path w="213" h="353">
                  <a:moveTo>
                    <a:pt x="97" y="20"/>
                  </a:moveTo>
                  <a:lnTo>
                    <a:pt x="194" y="187"/>
                  </a:lnTo>
                  <a:lnTo>
                    <a:pt x="213" y="314"/>
                  </a:lnTo>
                  <a:lnTo>
                    <a:pt x="0" y="353"/>
                  </a:lnTo>
                  <a:lnTo>
                    <a:pt x="68" y="314"/>
                  </a:lnTo>
                  <a:lnTo>
                    <a:pt x="185" y="274"/>
                  </a:lnTo>
                  <a:lnTo>
                    <a:pt x="117" y="108"/>
                  </a:lnTo>
                  <a:lnTo>
                    <a:pt x="49" y="0"/>
                  </a:lnTo>
                  <a:lnTo>
                    <a:pt x="97" y="20"/>
                  </a:lnTo>
                  <a:close/>
                </a:path>
              </a:pathLst>
            </a:custGeom>
            <a:solidFill>
              <a:srgbClr val="EAB5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65" name="Freeform 49"/>
            <p:cNvSpPr>
              <a:spLocks/>
            </p:cNvSpPr>
            <p:nvPr/>
          </p:nvSpPr>
          <p:spPr bwMode="auto">
            <a:xfrm>
              <a:off x="4896" y="2065"/>
              <a:ext cx="279" cy="204"/>
            </a:xfrm>
            <a:custGeom>
              <a:avLst/>
              <a:gdLst/>
              <a:ahLst/>
              <a:cxnLst>
                <a:cxn ang="0">
                  <a:pos x="0" y="268"/>
                </a:cxn>
                <a:cxn ang="0">
                  <a:pos x="326" y="407"/>
                </a:cxn>
                <a:cxn ang="0">
                  <a:pos x="403" y="387"/>
                </a:cxn>
                <a:cxn ang="0">
                  <a:pos x="458" y="276"/>
                </a:cxn>
                <a:cxn ang="0">
                  <a:pos x="559" y="131"/>
                </a:cxn>
                <a:cxn ang="0">
                  <a:pos x="458" y="30"/>
                </a:cxn>
                <a:cxn ang="0">
                  <a:pos x="380" y="18"/>
                </a:cxn>
                <a:cxn ang="0">
                  <a:pos x="314" y="10"/>
                </a:cxn>
                <a:cxn ang="0">
                  <a:pos x="255" y="4"/>
                </a:cxn>
                <a:cxn ang="0">
                  <a:pos x="204" y="1"/>
                </a:cxn>
                <a:cxn ang="0">
                  <a:pos x="160" y="0"/>
                </a:cxn>
                <a:cxn ang="0">
                  <a:pos x="124" y="3"/>
                </a:cxn>
                <a:cxn ang="0">
                  <a:pos x="94" y="10"/>
                </a:cxn>
                <a:cxn ang="0">
                  <a:pos x="68" y="21"/>
                </a:cxn>
                <a:cxn ang="0">
                  <a:pos x="49" y="34"/>
                </a:cxn>
                <a:cxn ang="0">
                  <a:pos x="34" y="53"/>
                </a:cxn>
                <a:cxn ang="0">
                  <a:pos x="22" y="76"/>
                </a:cxn>
                <a:cxn ang="0">
                  <a:pos x="14" y="105"/>
                </a:cxn>
                <a:cxn ang="0">
                  <a:pos x="8" y="137"/>
                </a:cxn>
                <a:cxn ang="0">
                  <a:pos x="4" y="175"/>
                </a:cxn>
                <a:cxn ang="0">
                  <a:pos x="1" y="219"/>
                </a:cxn>
                <a:cxn ang="0">
                  <a:pos x="0" y="268"/>
                </a:cxn>
              </a:cxnLst>
              <a:rect l="0" t="0" r="r" b="b"/>
              <a:pathLst>
                <a:path w="559" h="407">
                  <a:moveTo>
                    <a:pt x="0" y="268"/>
                  </a:moveTo>
                  <a:lnTo>
                    <a:pt x="326" y="407"/>
                  </a:lnTo>
                  <a:lnTo>
                    <a:pt x="403" y="387"/>
                  </a:lnTo>
                  <a:lnTo>
                    <a:pt x="458" y="276"/>
                  </a:lnTo>
                  <a:lnTo>
                    <a:pt x="559" y="131"/>
                  </a:lnTo>
                  <a:lnTo>
                    <a:pt x="458" y="30"/>
                  </a:lnTo>
                  <a:lnTo>
                    <a:pt x="380" y="18"/>
                  </a:lnTo>
                  <a:lnTo>
                    <a:pt x="314" y="10"/>
                  </a:lnTo>
                  <a:lnTo>
                    <a:pt x="255" y="4"/>
                  </a:lnTo>
                  <a:lnTo>
                    <a:pt x="204" y="1"/>
                  </a:lnTo>
                  <a:lnTo>
                    <a:pt x="160" y="0"/>
                  </a:lnTo>
                  <a:lnTo>
                    <a:pt x="124" y="3"/>
                  </a:lnTo>
                  <a:lnTo>
                    <a:pt x="94" y="10"/>
                  </a:lnTo>
                  <a:lnTo>
                    <a:pt x="68" y="21"/>
                  </a:lnTo>
                  <a:lnTo>
                    <a:pt x="49" y="34"/>
                  </a:lnTo>
                  <a:lnTo>
                    <a:pt x="34" y="53"/>
                  </a:lnTo>
                  <a:lnTo>
                    <a:pt x="22" y="76"/>
                  </a:lnTo>
                  <a:lnTo>
                    <a:pt x="14" y="105"/>
                  </a:lnTo>
                  <a:lnTo>
                    <a:pt x="8" y="137"/>
                  </a:lnTo>
                  <a:lnTo>
                    <a:pt x="4" y="175"/>
                  </a:lnTo>
                  <a:lnTo>
                    <a:pt x="1" y="219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00335B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66" name="Freeform 50"/>
            <p:cNvSpPr>
              <a:spLocks/>
            </p:cNvSpPr>
            <p:nvPr/>
          </p:nvSpPr>
          <p:spPr bwMode="auto">
            <a:xfrm>
              <a:off x="5299" y="2662"/>
              <a:ext cx="166" cy="196"/>
            </a:xfrm>
            <a:custGeom>
              <a:avLst/>
              <a:gdLst/>
              <a:ahLst/>
              <a:cxnLst>
                <a:cxn ang="0">
                  <a:pos x="118" y="60"/>
                </a:cxn>
                <a:cxn ang="0">
                  <a:pos x="332" y="0"/>
                </a:cxn>
                <a:cxn ang="0">
                  <a:pos x="332" y="60"/>
                </a:cxn>
                <a:cxn ang="0">
                  <a:pos x="226" y="237"/>
                </a:cxn>
                <a:cxn ang="0">
                  <a:pos x="118" y="352"/>
                </a:cxn>
                <a:cxn ang="0">
                  <a:pos x="59" y="393"/>
                </a:cxn>
                <a:cxn ang="0">
                  <a:pos x="0" y="363"/>
                </a:cxn>
                <a:cxn ang="0">
                  <a:pos x="118" y="60"/>
                </a:cxn>
              </a:cxnLst>
              <a:rect l="0" t="0" r="r" b="b"/>
              <a:pathLst>
                <a:path w="332" h="393">
                  <a:moveTo>
                    <a:pt x="118" y="60"/>
                  </a:moveTo>
                  <a:lnTo>
                    <a:pt x="332" y="0"/>
                  </a:lnTo>
                  <a:lnTo>
                    <a:pt x="332" y="60"/>
                  </a:lnTo>
                  <a:lnTo>
                    <a:pt x="226" y="237"/>
                  </a:lnTo>
                  <a:lnTo>
                    <a:pt x="118" y="352"/>
                  </a:lnTo>
                  <a:lnTo>
                    <a:pt x="59" y="393"/>
                  </a:lnTo>
                  <a:lnTo>
                    <a:pt x="0" y="363"/>
                  </a:lnTo>
                  <a:lnTo>
                    <a:pt x="118" y="60"/>
                  </a:lnTo>
                  <a:close/>
                </a:path>
              </a:pathLst>
            </a:custGeom>
            <a:solidFill>
              <a:srgbClr val="8C44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67" name="Freeform 51"/>
            <p:cNvSpPr>
              <a:spLocks/>
            </p:cNvSpPr>
            <p:nvPr/>
          </p:nvSpPr>
          <p:spPr bwMode="auto">
            <a:xfrm>
              <a:off x="5030" y="2327"/>
              <a:ext cx="249" cy="301"/>
            </a:xfrm>
            <a:custGeom>
              <a:avLst/>
              <a:gdLst/>
              <a:ahLst/>
              <a:cxnLst>
                <a:cxn ang="0">
                  <a:pos x="184" y="8"/>
                </a:cxn>
                <a:cxn ang="0">
                  <a:pos x="215" y="24"/>
                </a:cxn>
                <a:cxn ang="0">
                  <a:pos x="246" y="39"/>
                </a:cxn>
                <a:cxn ang="0">
                  <a:pos x="276" y="55"/>
                </a:cxn>
                <a:cxn ang="0">
                  <a:pos x="307" y="72"/>
                </a:cxn>
                <a:cxn ang="0">
                  <a:pos x="337" y="88"/>
                </a:cxn>
                <a:cxn ang="0">
                  <a:pos x="368" y="103"/>
                </a:cxn>
                <a:cxn ang="0">
                  <a:pos x="399" y="119"/>
                </a:cxn>
                <a:cxn ang="0">
                  <a:pos x="425" y="134"/>
                </a:cxn>
                <a:cxn ang="0">
                  <a:pos x="445" y="149"/>
                </a:cxn>
                <a:cxn ang="0">
                  <a:pos x="467" y="165"/>
                </a:cxn>
                <a:cxn ang="0">
                  <a:pos x="488" y="180"/>
                </a:cxn>
                <a:cxn ang="0">
                  <a:pos x="493" y="204"/>
                </a:cxn>
                <a:cxn ang="0">
                  <a:pos x="480" y="239"/>
                </a:cxn>
                <a:cxn ang="0">
                  <a:pos x="467" y="273"/>
                </a:cxn>
                <a:cxn ang="0">
                  <a:pos x="455" y="308"/>
                </a:cxn>
                <a:cxn ang="0">
                  <a:pos x="443" y="349"/>
                </a:cxn>
                <a:cxn ang="0">
                  <a:pos x="431" y="397"/>
                </a:cxn>
                <a:cxn ang="0">
                  <a:pos x="420" y="443"/>
                </a:cxn>
                <a:cxn ang="0">
                  <a:pos x="408" y="490"/>
                </a:cxn>
                <a:cxn ang="0">
                  <a:pos x="385" y="520"/>
                </a:cxn>
                <a:cxn ang="0">
                  <a:pos x="350" y="531"/>
                </a:cxn>
                <a:cxn ang="0">
                  <a:pos x="314" y="542"/>
                </a:cxn>
                <a:cxn ang="0">
                  <a:pos x="278" y="553"/>
                </a:cxn>
                <a:cxn ang="0">
                  <a:pos x="243" y="564"/>
                </a:cxn>
                <a:cxn ang="0">
                  <a:pos x="207" y="575"/>
                </a:cxn>
                <a:cxn ang="0">
                  <a:pos x="171" y="586"/>
                </a:cxn>
                <a:cxn ang="0">
                  <a:pos x="136" y="597"/>
                </a:cxn>
                <a:cxn ang="0">
                  <a:pos x="99" y="583"/>
                </a:cxn>
                <a:cxn ang="0">
                  <a:pos x="61" y="533"/>
                </a:cxn>
                <a:cxn ang="0">
                  <a:pos x="28" y="470"/>
                </a:cxn>
                <a:cxn ang="0">
                  <a:pos x="7" y="397"/>
                </a:cxn>
                <a:cxn ang="0">
                  <a:pos x="0" y="316"/>
                </a:cxn>
                <a:cxn ang="0">
                  <a:pos x="15" y="228"/>
                </a:cxn>
                <a:cxn ang="0">
                  <a:pos x="53" y="138"/>
                </a:cxn>
                <a:cxn ang="0">
                  <a:pos x="122" y="46"/>
                </a:cxn>
              </a:cxnLst>
              <a:rect l="0" t="0" r="r" b="b"/>
              <a:pathLst>
                <a:path w="498" h="603">
                  <a:moveTo>
                    <a:pt x="169" y="0"/>
                  </a:moveTo>
                  <a:lnTo>
                    <a:pt x="184" y="8"/>
                  </a:lnTo>
                  <a:lnTo>
                    <a:pt x="200" y="16"/>
                  </a:lnTo>
                  <a:lnTo>
                    <a:pt x="215" y="24"/>
                  </a:lnTo>
                  <a:lnTo>
                    <a:pt x="230" y="32"/>
                  </a:lnTo>
                  <a:lnTo>
                    <a:pt x="246" y="39"/>
                  </a:lnTo>
                  <a:lnTo>
                    <a:pt x="261" y="47"/>
                  </a:lnTo>
                  <a:lnTo>
                    <a:pt x="276" y="55"/>
                  </a:lnTo>
                  <a:lnTo>
                    <a:pt x="292" y="64"/>
                  </a:lnTo>
                  <a:lnTo>
                    <a:pt x="307" y="72"/>
                  </a:lnTo>
                  <a:lnTo>
                    <a:pt x="322" y="80"/>
                  </a:lnTo>
                  <a:lnTo>
                    <a:pt x="337" y="88"/>
                  </a:lnTo>
                  <a:lnTo>
                    <a:pt x="353" y="95"/>
                  </a:lnTo>
                  <a:lnTo>
                    <a:pt x="368" y="103"/>
                  </a:lnTo>
                  <a:lnTo>
                    <a:pt x="383" y="111"/>
                  </a:lnTo>
                  <a:lnTo>
                    <a:pt x="399" y="119"/>
                  </a:lnTo>
                  <a:lnTo>
                    <a:pt x="414" y="127"/>
                  </a:lnTo>
                  <a:lnTo>
                    <a:pt x="425" y="134"/>
                  </a:lnTo>
                  <a:lnTo>
                    <a:pt x="435" y="142"/>
                  </a:lnTo>
                  <a:lnTo>
                    <a:pt x="445" y="149"/>
                  </a:lnTo>
                  <a:lnTo>
                    <a:pt x="457" y="157"/>
                  </a:lnTo>
                  <a:lnTo>
                    <a:pt x="467" y="165"/>
                  </a:lnTo>
                  <a:lnTo>
                    <a:pt x="478" y="172"/>
                  </a:lnTo>
                  <a:lnTo>
                    <a:pt x="488" y="180"/>
                  </a:lnTo>
                  <a:lnTo>
                    <a:pt x="498" y="187"/>
                  </a:lnTo>
                  <a:lnTo>
                    <a:pt x="493" y="204"/>
                  </a:lnTo>
                  <a:lnTo>
                    <a:pt x="486" y="221"/>
                  </a:lnTo>
                  <a:lnTo>
                    <a:pt x="480" y="239"/>
                  </a:lnTo>
                  <a:lnTo>
                    <a:pt x="474" y="256"/>
                  </a:lnTo>
                  <a:lnTo>
                    <a:pt x="467" y="273"/>
                  </a:lnTo>
                  <a:lnTo>
                    <a:pt x="461" y="291"/>
                  </a:lnTo>
                  <a:lnTo>
                    <a:pt x="455" y="308"/>
                  </a:lnTo>
                  <a:lnTo>
                    <a:pt x="449" y="325"/>
                  </a:lnTo>
                  <a:lnTo>
                    <a:pt x="443" y="349"/>
                  </a:lnTo>
                  <a:lnTo>
                    <a:pt x="437" y="372"/>
                  </a:lnTo>
                  <a:lnTo>
                    <a:pt x="431" y="397"/>
                  </a:lnTo>
                  <a:lnTo>
                    <a:pt x="426" y="420"/>
                  </a:lnTo>
                  <a:lnTo>
                    <a:pt x="420" y="443"/>
                  </a:lnTo>
                  <a:lnTo>
                    <a:pt x="414" y="467"/>
                  </a:lnTo>
                  <a:lnTo>
                    <a:pt x="408" y="490"/>
                  </a:lnTo>
                  <a:lnTo>
                    <a:pt x="403" y="514"/>
                  </a:lnTo>
                  <a:lnTo>
                    <a:pt x="385" y="520"/>
                  </a:lnTo>
                  <a:lnTo>
                    <a:pt x="367" y="526"/>
                  </a:lnTo>
                  <a:lnTo>
                    <a:pt x="350" y="531"/>
                  </a:lnTo>
                  <a:lnTo>
                    <a:pt x="331" y="536"/>
                  </a:lnTo>
                  <a:lnTo>
                    <a:pt x="314" y="542"/>
                  </a:lnTo>
                  <a:lnTo>
                    <a:pt x="296" y="548"/>
                  </a:lnTo>
                  <a:lnTo>
                    <a:pt x="278" y="553"/>
                  </a:lnTo>
                  <a:lnTo>
                    <a:pt x="261" y="558"/>
                  </a:lnTo>
                  <a:lnTo>
                    <a:pt x="243" y="564"/>
                  </a:lnTo>
                  <a:lnTo>
                    <a:pt x="225" y="570"/>
                  </a:lnTo>
                  <a:lnTo>
                    <a:pt x="207" y="575"/>
                  </a:lnTo>
                  <a:lnTo>
                    <a:pt x="190" y="581"/>
                  </a:lnTo>
                  <a:lnTo>
                    <a:pt x="171" y="586"/>
                  </a:lnTo>
                  <a:lnTo>
                    <a:pt x="154" y="591"/>
                  </a:lnTo>
                  <a:lnTo>
                    <a:pt x="136" y="597"/>
                  </a:lnTo>
                  <a:lnTo>
                    <a:pt x="118" y="603"/>
                  </a:lnTo>
                  <a:lnTo>
                    <a:pt x="99" y="583"/>
                  </a:lnTo>
                  <a:lnTo>
                    <a:pt x="79" y="560"/>
                  </a:lnTo>
                  <a:lnTo>
                    <a:pt x="61" y="533"/>
                  </a:lnTo>
                  <a:lnTo>
                    <a:pt x="43" y="503"/>
                  </a:lnTo>
                  <a:lnTo>
                    <a:pt x="28" y="470"/>
                  </a:lnTo>
                  <a:lnTo>
                    <a:pt x="16" y="435"/>
                  </a:lnTo>
                  <a:lnTo>
                    <a:pt x="7" y="397"/>
                  </a:lnTo>
                  <a:lnTo>
                    <a:pt x="1" y="357"/>
                  </a:lnTo>
                  <a:lnTo>
                    <a:pt x="0" y="316"/>
                  </a:lnTo>
                  <a:lnTo>
                    <a:pt x="4" y="273"/>
                  </a:lnTo>
                  <a:lnTo>
                    <a:pt x="15" y="228"/>
                  </a:lnTo>
                  <a:lnTo>
                    <a:pt x="31" y="183"/>
                  </a:lnTo>
                  <a:lnTo>
                    <a:pt x="53" y="138"/>
                  </a:lnTo>
                  <a:lnTo>
                    <a:pt x="84" y="92"/>
                  </a:lnTo>
                  <a:lnTo>
                    <a:pt x="122" y="46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00334C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68" name="Freeform 52"/>
            <p:cNvSpPr>
              <a:spLocks/>
            </p:cNvSpPr>
            <p:nvPr/>
          </p:nvSpPr>
          <p:spPr bwMode="auto">
            <a:xfrm>
              <a:off x="5038" y="2329"/>
              <a:ext cx="241" cy="298"/>
            </a:xfrm>
            <a:custGeom>
              <a:avLst/>
              <a:gdLst/>
              <a:ahLst/>
              <a:cxnLst>
                <a:cxn ang="0">
                  <a:pos x="176" y="8"/>
                </a:cxn>
                <a:cxn ang="0">
                  <a:pos x="206" y="23"/>
                </a:cxn>
                <a:cxn ang="0">
                  <a:pos x="235" y="38"/>
                </a:cxn>
                <a:cxn ang="0">
                  <a:pos x="265" y="53"/>
                </a:cxn>
                <a:cxn ang="0">
                  <a:pos x="295" y="68"/>
                </a:cxn>
                <a:cxn ang="0">
                  <a:pos x="324" y="84"/>
                </a:cxn>
                <a:cxn ang="0">
                  <a:pos x="353" y="99"/>
                </a:cxn>
                <a:cxn ang="0">
                  <a:pos x="382" y="114"/>
                </a:cxn>
                <a:cxn ang="0">
                  <a:pos x="408" y="129"/>
                </a:cxn>
                <a:cxn ang="0">
                  <a:pos x="428" y="144"/>
                </a:cxn>
                <a:cxn ang="0">
                  <a:pos x="450" y="160"/>
                </a:cxn>
                <a:cxn ang="0">
                  <a:pos x="471" y="175"/>
                </a:cxn>
                <a:cxn ang="0">
                  <a:pos x="476" y="199"/>
                </a:cxn>
                <a:cxn ang="0">
                  <a:pos x="464" y="234"/>
                </a:cxn>
                <a:cxn ang="0">
                  <a:pos x="452" y="268"/>
                </a:cxn>
                <a:cxn ang="0">
                  <a:pos x="441" y="303"/>
                </a:cxn>
                <a:cxn ang="0">
                  <a:pos x="429" y="344"/>
                </a:cxn>
                <a:cxn ang="0">
                  <a:pos x="417" y="392"/>
                </a:cxn>
                <a:cxn ang="0">
                  <a:pos x="404" y="438"/>
                </a:cxn>
                <a:cxn ang="0">
                  <a:pos x="391" y="485"/>
                </a:cxn>
                <a:cxn ang="0">
                  <a:pos x="368" y="515"/>
                </a:cxn>
                <a:cxn ang="0">
                  <a:pos x="334" y="525"/>
                </a:cxn>
                <a:cxn ang="0">
                  <a:pos x="298" y="536"/>
                </a:cxn>
                <a:cxn ang="0">
                  <a:pos x="264" y="547"/>
                </a:cxn>
                <a:cxn ang="0">
                  <a:pos x="229" y="558"/>
                </a:cxn>
                <a:cxn ang="0">
                  <a:pos x="195" y="569"/>
                </a:cxn>
                <a:cxn ang="0">
                  <a:pos x="159" y="579"/>
                </a:cxn>
                <a:cxn ang="0">
                  <a:pos x="124" y="590"/>
                </a:cxn>
                <a:cxn ang="0">
                  <a:pos x="89" y="576"/>
                </a:cxn>
                <a:cxn ang="0">
                  <a:pos x="53" y="525"/>
                </a:cxn>
                <a:cxn ang="0">
                  <a:pos x="24" y="463"/>
                </a:cxn>
                <a:cxn ang="0">
                  <a:pos x="5" y="389"/>
                </a:cxn>
                <a:cxn ang="0">
                  <a:pos x="0" y="310"/>
                </a:cxn>
                <a:cxn ang="0">
                  <a:pos x="14" y="223"/>
                </a:cxn>
                <a:cxn ang="0">
                  <a:pos x="51" y="135"/>
                </a:cxn>
                <a:cxn ang="0">
                  <a:pos x="116" y="45"/>
                </a:cxn>
              </a:cxnLst>
              <a:rect l="0" t="0" r="r" b="b"/>
              <a:pathLst>
                <a:path w="481" h="596">
                  <a:moveTo>
                    <a:pt x="161" y="0"/>
                  </a:moveTo>
                  <a:lnTo>
                    <a:pt x="176" y="8"/>
                  </a:lnTo>
                  <a:lnTo>
                    <a:pt x="191" y="15"/>
                  </a:lnTo>
                  <a:lnTo>
                    <a:pt x="206" y="23"/>
                  </a:lnTo>
                  <a:lnTo>
                    <a:pt x="221" y="30"/>
                  </a:lnTo>
                  <a:lnTo>
                    <a:pt x="235" y="38"/>
                  </a:lnTo>
                  <a:lnTo>
                    <a:pt x="250" y="45"/>
                  </a:lnTo>
                  <a:lnTo>
                    <a:pt x="265" y="53"/>
                  </a:lnTo>
                  <a:lnTo>
                    <a:pt x="280" y="61"/>
                  </a:lnTo>
                  <a:lnTo>
                    <a:pt x="295" y="68"/>
                  </a:lnTo>
                  <a:lnTo>
                    <a:pt x="309" y="76"/>
                  </a:lnTo>
                  <a:lnTo>
                    <a:pt x="324" y="84"/>
                  </a:lnTo>
                  <a:lnTo>
                    <a:pt x="338" y="91"/>
                  </a:lnTo>
                  <a:lnTo>
                    <a:pt x="353" y="99"/>
                  </a:lnTo>
                  <a:lnTo>
                    <a:pt x="367" y="107"/>
                  </a:lnTo>
                  <a:lnTo>
                    <a:pt x="382" y="114"/>
                  </a:lnTo>
                  <a:lnTo>
                    <a:pt x="397" y="122"/>
                  </a:lnTo>
                  <a:lnTo>
                    <a:pt x="408" y="129"/>
                  </a:lnTo>
                  <a:lnTo>
                    <a:pt x="418" y="137"/>
                  </a:lnTo>
                  <a:lnTo>
                    <a:pt x="428" y="144"/>
                  </a:lnTo>
                  <a:lnTo>
                    <a:pt x="440" y="152"/>
                  </a:lnTo>
                  <a:lnTo>
                    <a:pt x="450" y="160"/>
                  </a:lnTo>
                  <a:lnTo>
                    <a:pt x="461" y="167"/>
                  </a:lnTo>
                  <a:lnTo>
                    <a:pt x="471" y="175"/>
                  </a:lnTo>
                  <a:lnTo>
                    <a:pt x="481" y="182"/>
                  </a:lnTo>
                  <a:lnTo>
                    <a:pt x="476" y="199"/>
                  </a:lnTo>
                  <a:lnTo>
                    <a:pt x="470" y="216"/>
                  </a:lnTo>
                  <a:lnTo>
                    <a:pt x="464" y="234"/>
                  </a:lnTo>
                  <a:lnTo>
                    <a:pt x="458" y="251"/>
                  </a:lnTo>
                  <a:lnTo>
                    <a:pt x="452" y="268"/>
                  </a:lnTo>
                  <a:lnTo>
                    <a:pt x="447" y="286"/>
                  </a:lnTo>
                  <a:lnTo>
                    <a:pt x="441" y="303"/>
                  </a:lnTo>
                  <a:lnTo>
                    <a:pt x="435" y="320"/>
                  </a:lnTo>
                  <a:lnTo>
                    <a:pt x="429" y="344"/>
                  </a:lnTo>
                  <a:lnTo>
                    <a:pt x="423" y="367"/>
                  </a:lnTo>
                  <a:lnTo>
                    <a:pt x="417" y="392"/>
                  </a:lnTo>
                  <a:lnTo>
                    <a:pt x="411" y="415"/>
                  </a:lnTo>
                  <a:lnTo>
                    <a:pt x="404" y="438"/>
                  </a:lnTo>
                  <a:lnTo>
                    <a:pt x="398" y="462"/>
                  </a:lnTo>
                  <a:lnTo>
                    <a:pt x="391" y="485"/>
                  </a:lnTo>
                  <a:lnTo>
                    <a:pt x="386" y="509"/>
                  </a:lnTo>
                  <a:lnTo>
                    <a:pt x="368" y="515"/>
                  </a:lnTo>
                  <a:lnTo>
                    <a:pt x="351" y="520"/>
                  </a:lnTo>
                  <a:lnTo>
                    <a:pt x="334" y="525"/>
                  </a:lnTo>
                  <a:lnTo>
                    <a:pt x="315" y="531"/>
                  </a:lnTo>
                  <a:lnTo>
                    <a:pt x="298" y="536"/>
                  </a:lnTo>
                  <a:lnTo>
                    <a:pt x="281" y="541"/>
                  </a:lnTo>
                  <a:lnTo>
                    <a:pt x="264" y="547"/>
                  </a:lnTo>
                  <a:lnTo>
                    <a:pt x="246" y="552"/>
                  </a:lnTo>
                  <a:lnTo>
                    <a:pt x="229" y="558"/>
                  </a:lnTo>
                  <a:lnTo>
                    <a:pt x="212" y="563"/>
                  </a:lnTo>
                  <a:lnTo>
                    <a:pt x="195" y="569"/>
                  </a:lnTo>
                  <a:lnTo>
                    <a:pt x="177" y="574"/>
                  </a:lnTo>
                  <a:lnTo>
                    <a:pt x="159" y="579"/>
                  </a:lnTo>
                  <a:lnTo>
                    <a:pt x="142" y="585"/>
                  </a:lnTo>
                  <a:lnTo>
                    <a:pt x="124" y="590"/>
                  </a:lnTo>
                  <a:lnTo>
                    <a:pt x="107" y="596"/>
                  </a:lnTo>
                  <a:lnTo>
                    <a:pt x="89" y="576"/>
                  </a:lnTo>
                  <a:lnTo>
                    <a:pt x="70" y="552"/>
                  </a:lnTo>
                  <a:lnTo>
                    <a:pt x="53" y="525"/>
                  </a:lnTo>
                  <a:lnTo>
                    <a:pt x="38" y="495"/>
                  </a:lnTo>
                  <a:lnTo>
                    <a:pt x="24" y="463"/>
                  </a:lnTo>
                  <a:lnTo>
                    <a:pt x="13" y="427"/>
                  </a:lnTo>
                  <a:lnTo>
                    <a:pt x="5" y="389"/>
                  </a:lnTo>
                  <a:lnTo>
                    <a:pt x="0" y="350"/>
                  </a:lnTo>
                  <a:lnTo>
                    <a:pt x="0" y="310"/>
                  </a:lnTo>
                  <a:lnTo>
                    <a:pt x="3" y="267"/>
                  </a:lnTo>
                  <a:lnTo>
                    <a:pt x="14" y="223"/>
                  </a:lnTo>
                  <a:lnTo>
                    <a:pt x="29" y="180"/>
                  </a:lnTo>
                  <a:lnTo>
                    <a:pt x="51" y="135"/>
                  </a:lnTo>
                  <a:lnTo>
                    <a:pt x="81" y="90"/>
                  </a:lnTo>
                  <a:lnTo>
                    <a:pt x="116" y="45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03542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69" name="Freeform 53"/>
            <p:cNvSpPr>
              <a:spLocks/>
            </p:cNvSpPr>
            <p:nvPr/>
          </p:nvSpPr>
          <p:spPr bwMode="auto">
            <a:xfrm>
              <a:off x="5047" y="2331"/>
              <a:ext cx="232" cy="295"/>
            </a:xfrm>
            <a:custGeom>
              <a:avLst/>
              <a:gdLst/>
              <a:ahLst/>
              <a:cxnLst>
                <a:cxn ang="0">
                  <a:pos x="167" y="8"/>
                </a:cxn>
                <a:cxn ang="0">
                  <a:pos x="196" y="23"/>
                </a:cxn>
                <a:cxn ang="0">
                  <a:pos x="225" y="38"/>
                </a:cxn>
                <a:cxn ang="0">
                  <a:pos x="253" y="52"/>
                </a:cxn>
                <a:cxn ang="0">
                  <a:pos x="281" y="67"/>
                </a:cxn>
                <a:cxn ang="0">
                  <a:pos x="310" y="82"/>
                </a:cxn>
                <a:cxn ang="0">
                  <a:pos x="339" y="97"/>
                </a:cxn>
                <a:cxn ang="0">
                  <a:pos x="367" y="112"/>
                </a:cxn>
                <a:cxn ang="0">
                  <a:pos x="392" y="126"/>
                </a:cxn>
                <a:cxn ang="0">
                  <a:pos x="412" y="141"/>
                </a:cxn>
                <a:cxn ang="0">
                  <a:pos x="434" y="157"/>
                </a:cxn>
                <a:cxn ang="0">
                  <a:pos x="455" y="172"/>
                </a:cxn>
                <a:cxn ang="0">
                  <a:pos x="460" y="196"/>
                </a:cxn>
                <a:cxn ang="0">
                  <a:pos x="449" y="231"/>
                </a:cxn>
                <a:cxn ang="0">
                  <a:pos x="439" y="265"/>
                </a:cxn>
                <a:cxn ang="0">
                  <a:pos x="428" y="300"/>
                </a:cxn>
                <a:cxn ang="0">
                  <a:pos x="416" y="341"/>
                </a:cxn>
                <a:cxn ang="0">
                  <a:pos x="403" y="389"/>
                </a:cxn>
                <a:cxn ang="0">
                  <a:pos x="389" y="435"/>
                </a:cxn>
                <a:cxn ang="0">
                  <a:pos x="377" y="482"/>
                </a:cxn>
                <a:cxn ang="0">
                  <a:pos x="352" y="512"/>
                </a:cxn>
                <a:cxn ang="0">
                  <a:pos x="319" y="522"/>
                </a:cxn>
                <a:cxn ang="0">
                  <a:pos x="284" y="533"/>
                </a:cxn>
                <a:cxn ang="0">
                  <a:pos x="250" y="543"/>
                </a:cxn>
                <a:cxn ang="0">
                  <a:pos x="217" y="553"/>
                </a:cxn>
                <a:cxn ang="0">
                  <a:pos x="182" y="564"/>
                </a:cxn>
                <a:cxn ang="0">
                  <a:pos x="147" y="574"/>
                </a:cxn>
                <a:cxn ang="0">
                  <a:pos x="114" y="585"/>
                </a:cxn>
                <a:cxn ang="0">
                  <a:pos x="79" y="571"/>
                </a:cxn>
                <a:cxn ang="0">
                  <a:pos x="47" y="520"/>
                </a:cxn>
                <a:cxn ang="0">
                  <a:pos x="21" y="458"/>
                </a:cxn>
                <a:cxn ang="0">
                  <a:pos x="3" y="385"/>
                </a:cxn>
                <a:cxn ang="0">
                  <a:pos x="0" y="306"/>
                </a:cxn>
                <a:cxn ang="0">
                  <a:pos x="14" y="220"/>
                </a:cxn>
                <a:cxn ang="0">
                  <a:pos x="50" y="133"/>
                </a:cxn>
                <a:cxn ang="0">
                  <a:pos x="112" y="44"/>
                </a:cxn>
              </a:cxnLst>
              <a:rect l="0" t="0" r="r" b="b"/>
              <a:pathLst>
                <a:path w="465" h="590">
                  <a:moveTo>
                    <a:pt x="153" y="0"/>
                  </a:moveTo>
                  <a:lnTo>
                    <a:pt x="167" y="8"/>
                  </a:lnTo>
                  <a:lnTo>
                    <a:pt x="182" y="15"/>
                  </a:lnTo>
                  <a:lnTo>
                    <a:pt x="196" y="23"/>
                  </a:lnTo>
                  <a:lnTo>
                    <a:pt x="211" y="30"/>
                  </a:lnTo>
                  <a:lnTo>
                    <a:pt x="225" y="38"/>
                  </a:lnTo>
                  <a:lnTo>
                    <a:pt x="238" y="45"/>
                  </a:lnTo>
                  <a:lnTo>
                    <a:pt x="253" y="52"/>
                  </a:lnTo>
                  <a:lnTo>
                    <a:pt x="267" y="60"/>
                  </a:lnTo>
                  <a:lnTo>
                    <a:pt x="281" y="67"/>
                  </a:lnTo>
                  <a:lnTo>
                    <a:pt x="296" y="75"/>
                  </a:lnTo>
                  <a:lnTo>
                    <a:pt x="310" y="82"/>
                  </a:lnTo>
                  <a:lnTo>
                    <a:pt x="325" y="89"/>
                  </a:lnTo>
                  <a:lnTo>
                    <a:pt x="339" y="97"/>
                  </a:lnTo>
                  <a:lnTo>
                    <a:pt x="352" y="104"/>
                  </a:lnTo>
                  <a:lnTo>
                    <a:pt x="367" y="112"/>
                  </a:lnTo>
                  <a:lnTo>
                    <a:pt x="381" y="119"/>
                  </a:lnTo>
                  <a:lnTo>
                    <a:pt x="392" y="126"/>
                  </a:lnTo>
                  <a:lnTo>
                    <a:pt x="402" y="134"/>
                  </a:lnTo>
                  <a:lnTo>
                    <a:pt x="412" y="141"/>
                  </a:lnTo>
                  <a:lnTo>
                    <a:pt x="424" y="149"/>
                  </a:lnTo>
                  <a:lnTo>
                    <a:pt x="434" y="157"/>
                  </a:lnTo>
                  <a:lnTo>
                    <a:pt x="445" y="164"/>
                  </a:lnTo>
                  <a:lnTo>
                    <a:pt x="455" y="172"/>
                  </a:lnTo>
                  <a:lnTo>
                    <a:pt x="465" y="179"/>
                  </a:lnTo>
                  <a:lnTo>
                    <a:pt x="460" y="196"/>
                  </a:lnTo>
                  <a:lnTo>
                    <a:pt x="455" y="213"/>
                  </a:lnTo>
                  <a:lnTo>
                    <a:pt x="449" y="231"/>
                  </a:lnTo>
                  <a:lnTo>
                    <a:pt x="445" y="248"/>
                  </a:lnTo>
                  <a:lnTo>
                    <a:pt x="439" y="265"/>
                  </a:lnTo>
                  <a:lnTo>
                    <a:pt x="434" y="283"/>
                  </a:lnTo>
                  <a:lnTo>
                    <a:pt x="428" y="300"/>
                  </a:lnTo>
                  <a:lnTo>
                    <a:pt x="423" y="317"/>
                  </a:lnTo>
                  <a:lnTo>
                    <a:pt x="416" y="341"/>
                  </a:lnTo>
                  <a:lnTo>
                    <a:pt x="410" y="364"/>
                  </a:lnTo>
                  <a:lnTo>
                    <a:pt x="403" y="389"/>
                  </a:lnTo>
                  <a:lnTo>
                    <a:pt x="396" y="412"/>
                  </a:lnTo>
                  <a:lnTo>
                    <a:pt x="389" y="435"/>
                  </a:lnTo>
                  <a:lnTo>
                    <a:pt x="382" y="459"/>
                  </a:lnTo>
                  <a:lnTo>
                    <a:pt x="377" y="482"/>
                  </a:lnTo>
                  <a:lnTo>
                    <a:pt x="370" y="506"/>
                  </a:lnTo>
                  <a:lnTo>
                    <a:pt x="352" y="512"/>
                  </a:lnTo>
                  <a:lnTo>
                    <a:pt x="335" y="517"/>
                  </a:lnTo>
                  <a:lnTo>
                    <a:pt x="319" y="522"/>
                  </a:lnTo>
                  <a:lnTo>
                    <a:pt x="302" y="527"/>
                  </a:lnTo>
                  <a:lnTo>
                    <a:pt x="284" y="533"/>
                  </a:lnTo>
                  <a:lnTo>
                    <a:pt x="267" y="537"/>
                  </a:lnTo>
                  <a:lnTo>
                    <a:pt x="250" y="543"/>
                  </a:lnTo>
                  <a:lnTo>
                    <a:pt x="234" y="548"/>
                  </a:lnTo>
                  <a:lnTo>
                    <a:pt x="217" y="553"/>
                  </a:lnTo>
                  <a:lnTo>
                    <a:pt x="199" y="559"/>
                  </a:lnTo>
                  <a:lnTo>
                    <a:pt x="182" y="564"/>
                  </a:lnTo>
                  <a:lnTo>
                    <a:pt x="165" y="570"/>
                  </a:lnTo>
                  <a:lnTo>
                    <a:pt x="147" y="574"/>
                  </a:lnTo>
                  <a:lnTo>
                    <a:pt x="131" y="580"/>
                  </a:lnTo>
                  <a:lnTo>
                    <a:pt x="114" y="585"/>
                  </a:lnTo>
                  <a:lnTo>
                    <a:pt x="97" y="590"/>
                  </a:lnTo>
                  <a:lnTo>
                    <a:pt x="79" y="571"/>
                  </a:lnTo>
                  <a:lnTo>
                    <a:pt x="63" y="547"/>
                  </a:lnTo>
                  <a:lnTo>
                    <a:pt x="47" y="520"/>
                  </a:lnTo>
                  <a:lnTo>
                    <a:pt x="33" y="490"/>
                  </a:lnTo>
                  <a:lnTo>
                    <a:pt x="21" y="458"/>
                  </a:lnTo>
                  <a:lnTo>
                    <a:pt x="12" y="423"/>
                  </a:lnTo>
                  <a:lnTo>
                    <a:pt x="3" y="385"/>
                  </a:lnTo>
                  <a:lnTo>
                    <a:pt x="0" y="346"/>
                  </a:lnTo>
                  <a:lnTo>
                    <a:pt x="0" y="306"/>
                  </a:lnTo>
                  <a:lnTo>
                    <a:pt x="5" y="263"/>
                  </a:lnTo>
                  <a:lnTo>
                    <a:pt x="14" y="220"/>
                  </a:lnTo>
                  <a:lnTo>
                    <a:pt x="29" y="177"/>
                  </a:lnTo>
                  <a:lnTo>
                    <a:pt x="50" y="133"/>
                  </a:lnTo>
                  <a:lnTo>
                    <a:pt x="77" y="88"/>
                  </a:lnTo>
                  <a:lnTo>
                    <a:pt x="112" y="44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3833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70" name="Freeform 54"/>
            <p:cNvSpPr>
              <a:spLocks/>
            </p:cNvSpPr>
            <p:nvPr/>
          </p:nvSpPr>
          <p:spPr bwMode="auto">
            <a:xfrm>
              <a:off x="5055" y="2333"/>
              <a:ext cx="224" cy="292"/>
            </a:xfrm>
            <a:custGeom>
              <a:avLst/>
              <a:gdLst/>
              <a:ahLst/>
              <a:cxnLst>
                <a:cxn ang="0">
                  <a:pos x="159" y="7"/>
                </a:cxn>
                <a:cxn ang="0">
                  <a:pos x="187" y="22"/>
                </a:cxn>
                <a:cxn ang="0">
                  <a:pos x="214" y="36"/>
                </a:cxn>
                <a:cxn ang="0">
                  <a:pos x="242" y="49"/>
                </a:cxn>
                <a:cxn ang="0">
                  <a:pos x="268" y="64"/>
                </a:cxn>
                <a:cxn ang="0">
                  <a:pos x="296" y="78"/>
                </a:cxn>
                <a:cxn ang="0">
                  <a:pos x="324" y="92"/>
                </a:cxn>
                <a:cxn ang="0">
                  <a:pos x="351" y="107"/>
                </a:cxn>
                <a:cxn ang="0">
                  <a:pos x="376" y="121"/>
                </a:cxn>
                <a:cxn ang="0">
                  <a:pos x="396" y="136"/>
                </a:cxn>
                <a:cxn ang="0">
                  <a:pos x="418" y="152"/>
                </a:cxn>
                <a:cxn ang="0">
                  <a:pos x="439" y="167"/>
                </a:cxn>
                <a:cxn ang="0">
                  <a:pos x="445" y="191"/>
                </a:cxn>
                <a:cxn ang="0">
                  <a:pos x="435" y="226"/>
                </a:cxn>
                <a:cxn ang="0">
                  <a:pos x="426" y="260"/>
                </a:cxn>
                <a:cxn ang="0">
                  <a:pos x="416" y="295"/>
                </a:cxn>
                <a:cxn ang="0">
                  <a:pos x="404" y="336"/>
                </a:cxn>
                <a:cxn ang="0">
                  <a:pos x="389" y="384"/>
                </a:cxn>
                <a:cxn ang="0">
                  <a:pos x="374" y="430"/>
                </a:cxn>
                <a:cxn ang="0">
                  <a:pos x="361" y="477"/>
                </a:cxn>
                <a:cxn ang="0">
                  <a:pos x="336" y="506"/>
                </a:cxn>
                <a:cxn ang="0">
                  <a:pos x="303" y="516"/>
                </a:cxn>
                <a:cxn ang="0">
                  <a:pos x="270" y="527"/>
                </a:cxn>
                <a:cxn ang="0">
                  <a:pos x="236" y="537"/>
                </a:cxn>
                <a:cxn ang="0">
                  <a:pos x="203" y="547"/>
                </a:cxn>
                <a:cxn ang="0">
                  <a:pos x="169" y="558"/>
                </a:cxn>
                <a:cxn ang="0">
                  <a:pos x="136" y="568"/>
                </a:cxn>
                <a:cxn ang="0">
                  <a:pos x="103" y="578"/>
                </a:cxn>
                <a:cxn ang="0">
                  <a:pos x="70" y="563"/>
                </a:cxn>
                <a:cxn ang="0">
                  <a:pos x="42" y="513"/>
                </a:cxn>
                <a:cxn ang="0">
                  <a:pos x="17" y="450"/>
                </a:cxn>
                <a:cxn ang="0">
                  <a:pos x="2" y="379"/>
                </a:cxn>
                <a:cxn ang="0">
                  <a:pos x="1" y="299"/>
                </a:cxn>
                <a:cxn ang="0">
                  <a:pos x="15" y="215"/>
                </a:cxn>
                <a:cxn ang="0">
                  <a:pos x="49" y="129"/>
                </a:cxn>
                <a:cxn ang="0">
                  <a:pos x="106" y="42"/>
                </a:cxn>
              </a:cxnLst>
              <a:rect l="0" t="0" r="r" b="b"/>
              <a:pathLst>
                <a:path w="449" h="583">
                  <a:moveTo>
                    <a:pt x="145" y="0"/>
                  </a:moveTo>
                  <a:lnTo>
                    <a:pt x="159" y="7"/>
                  </a:lnTo>
                  <a:lnTo>
                    <a:pt x="173" y="14"/>
                  </a:lnTo>
                  <a:lnTo>
                    <a:pt x="187" y="22"/>
                  </a:lnTo>
                  <a:lnTo>
                    <a:pt x="201" y="29"/>
                  </a:lnTo>
                  <a:lnTo>
                    <a:pt x="214" y="36"/>
                  </a:lnTo>
                  <a:lnTo>
                    <a:pt x="228" y="42"/>
                  </a:lnTo>
                  <a:lnTo>
                    <a:pt x="242" y="49"/>
                  </a:lnTo>
                  <a:lnTo>
                    <a:pt x="256" y="56"/>
                  </a:lnTo>
                  <a:lnTo>
                    <a:pt x="268" y="64"/>
                  </a:lnTo>
                  <a:lnTo>
                    <a:pt x="282" y="71"/>
                  </a:lnTo>
                  <a:lnTo>
                    <a:pt x="296" y="78"/>
                  </a:lnTo>
                  <a:lnTo>
                    <a:pt x="310" y="85"/>
                  </a:lnTo>
                  <a:lnTo>
                    <a:pt x="324" y="92"/>
                  </a:lnTo>
                  <a:lnTo>
                    <a:pt x="338" y="100"/>
                  </a:lnTo>
                  <a:lnTo>
                    <a:pt x="351" y="107"/>
                  </a:lnTo>
                  <a:lnTo>
                    <a:pt x="365" y="114"/>
                  </a:lnTo>
                  <a:lnTo>
                    <a:pt x="376" y="121"/>
                  </a:lnTo>
                  <a:lnTo>
                    <a:pt x="386" y="129"/>
                  </a:lnTo>
                  <a:lnTo>
                    <a:pt x="396" y="136"/>
                  </a:lnTo>
                  <a:lnTo>
                    <a:pt x="408" y="144"/>
                  </a:lnTo>
                  <a:lnTo>
                    <a:pt x="418" y="152"/>
                  </a:lnTo>
                  <a:lnTo>
                    <a:pt x="429" y="159"/>
                  </a:lnTo>
                  <a:lnTo>
                    <a:pt x="439" y="167"/>
                  </a:lnTo>
                  <a:lnTo>
                    <a:pt x="449" y="174"/>
                  </a:lnTo>
                  <a:lnTo>
                    <a:pt x="445" y="191"/>
                  </a:lnTo>
                  <a:lnTo>
                    <a:pt x="440" y="208"/>
                  </a:lnTo>
                  <a:lnTo>
                    <a:pt x="435" y="226"/>
                  </a:lnTo>
                  <a:lnTo>
                    <a:pt x="431" y="243"/>
                  </a:lnTo>
                  <a:lnTo>
                    <a:pt x="426" y="260"/>
                  </a:lnTo>
                  <a:lnTo>
                    <a:pt x="422" y="278"/>
                  </a:lnTo>
                  <a:lnTo>
                    <a:pt x="416" y="295"/>
                  </a:lnTo>
                  <a:lnTo>
                    <a:pt x="411" y="312"/>
                  </a:lnTo>
                  <a:lnTo>
                    <a:pt x="404" y="336"/>
                  </a:lnTo>
                  <a:lnTo>
                    <a:pt x="396" y="359"/>
                  </a:lnTo>
                  <a:lnTo>
                    <a:pt x="389" y="384"/>
                  </a:lnTo>
                  <a:lnTo>
                    <a:pt x="382" y="407"/>
                  </a:lnTo>
                  <a:lnTo>
                    <a:pt x="374" y="430"/>
                  </a:lnTo>
                  <a:lnTo>
                    <a:pt x="368" y="454"/>
                  </a:lnTo>
                  <a:lnTo>
                    <a:pt x="361" y="477"/>
                  </a:lnTo>
                  <a:lnTo>
                    <a:pt x="354" y="501"/>
                  </a:lnTo>
                  <a:lnTo>
                    <a:pt x="336" y="506"/>
                  </a:lnTo>
                  <a:lnTo>
                    <a:pt x="320" y="512"/>
                  </a:lnTo>
                  <a:lnTo>
                    <a:pt x="303" y="516"/>
                  </a:lnTo>
                  <a:lnTo>
                    <a:pt x="287" y="522"/>
                  </a:lnTo>
                  <a:lnTo>
                    <a:pt x="270" y="527"/>
                  </a:lnTo>
                  <a:lnTo>
                    <a:pt x="254" y="532"/>
                  </a:lnTo>
                  <a:lnTo>
                    <a:pt x="236" y="537"/>
                  </a:lnTo>
                  <a:lnTo>
                    <a:pt x="220" y="542"/>
                  </a:lnTo>
                  <a:lnTo>
                    <a:pt x="203" y="547"/>
                  </a:lnTo>
                  <a:lnTo>
                    <a:pt x="186" y="552"/>
                  </a:lnTo>
                  <a:lnTo>
                    <a:pt x="169" y="558"/>
                  </a:lnTo>
                  <a:lnTo>
                    <a:pt x="152" y="562"/>
                  </a:lnTo>
                  <a:lnTo>
                    <a:pt x="136" y="568"/>
                  </a:lnTo>
                  <a:lnTo>
                    <a:pt x="119" y="573"/>
                  </a:lnTo>
                  <a:lnTo>
                    <a:pt x="103" y="578"/>
                  </a:lnTo>
                  <a:lnTo>
                    <a:pt x="85" y="583"/>
                  </a:lnTo>
                  <a:lnTo>
                    <a:pt x="70" y="563"/>
                  </a:lnTo>
                  <a:lnTo>
                    <a:pt x="55" y="539"/>
                  </a:lnTo>
                  <a:lnTo>
                    <a:pt x="42" y="513"/>
                  </a:lnTo>
                  <a:lnTo>
                    <a:pt x="29" y="483"/>
                  </a:lnTo>
                  <a:lnTo>
                    <a:pt x="17" y="450"/>
                  </a:lnTo>
                  <a:lnTo>
                    <a:pt x="9" y="416"/>
                  </a:lnTo>
                  <a:lnTo>
                    <a:pt x="2" y="379"/>
                  </a:lnTo>
                  <a:lnTo>
                    <a:pt x="0" y="340"/>
                  </a:lnTo>
                  <a:lnTo>
                    <a:pt x="1" y="299"/>
                  </a:lnTo>
                  <a:lnTo>
                    <a:pt x="6" y="258"/>
                  </a:lnTo>
                  <a:lnTo>
                    <a:pt x="15" y="215"/>
                  </a:lnTo>
                  <a:lnTo>
                    <a:pt x="29" y="173"/>
                  </a:lnTo>
                  <a:lnTo>
                    <a:pt x="49" y="129"/>
                  </a:lnTo>
                  <a:lnTo>
                    <a:pt x="75" y="85"/>
                  </a:lnTo>
                  <a:lnTo>
                    <a:pt x="106" y="42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113A26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71" name="Freeform 55"/>
            <p:cNvSpPr>
              <a:spLocks/>
            </p:cNvSpPr>
            <p:nvPr/>
          </p:nvSpPr>
          <p:spPr bwMode="auto">
            <a:xfrm>
              <a:off x="5062" y="2336"/>
              <a:ext cx="217" cy="288"/>
            </a:xfrm>
            <a:custGeom>
              <a:avLst/>
              <a:gdLst/>
              <a:ahLst/>
              <a:cxnLst>
                <a:cxn ang="0">
                  <a:pos x="152" y="7"/>
                </a:cxn>
                <a:cxn ang="0">
                  <a:pos x="179" y="21"/>
                </a:cxn>
                <a:cxn ang="0">
                  <a:pos x="205" y="34"/>
                </a:cxn>
                <a:cxn ang="0">
                  <a:pos x="232" y="48"/>
                </a:cxn>
                <a:cxn ang="0">
                  <a:pos x="258" y="62"/>
                </a:cxn>
                <a:cxn ang="0">
                  <a:pos x="285" y="75"/>
                </a:cxn>
                <a:cxn ang="0">
                  <a:pos x="311" y="89"/>
                </a:cxn>
                <a:cxn ang="0">
                  <a:pos x="338" y="103"/>
                </a:cxn>
                <a:cxn ang="0">
                  <a:pos x="361" y="117"/>
                </a:cxn>
                <a:cxn ang="0">
                  <a:pos x="381" y="132"/>
                </a:cxn>
                <a:cxn ang="0">
                  <a:pos x="403" y="148"/>
                </a:cxn>
                <a:cxn ang="0">
                  <a:pos x="424" y="163"/>
                </a:cxn>
                <a:cxn ang="0">
                  <a:pos x="430" y="187"/>
                </a:cxn>
                <a:cxn ang="0">
                  <a:pos x="422" y="222"/>
                </a:cxn>
                <a:cxn ang="0">
                  <a:pos x="412" y="256"/>
                </a:cxn>
                <a:cxn ang="0">
                  <a:pos x="404" y="291"/>
                </a:cxn>
                <a:cxn ang="0">
                  <a:pos x="392" y="332"/>
                </a:cxn>
                <a:cxn ang="0">
                  <a:pos x="377" y="380"/>
                </a:cxn>
                <a:cxn ang="0">
                  <a:pos x="361" y="426"/>
                </a:cxn>
                <a:cxn ang="0">
                  <a:pos x="346" y="473"/>
                </a:cxn>
                <a:cxn ang="0">
                  <a:pos x="323" y="502"/>
                </a:cxn>
                <a:cxn ang="0">
                  <a:pos x="289" y="512"/>
                </a:cxn>
                <a:cxn ang="0">
                  <a:pos x="257" y="523"/>
                </a:cxn>
                <a:cxn ang="0">
                  <a:pos x="224" y="532"/>
                </a:cxn>
                <a:cxn ang="0">
                  <a:pos x="191" y="542"/>
                </a:cxn>
                <a:cxn ang="0">
                  <a:pos x="158" y="551"/>
                </a:cxn>
                <a:cxn ang="0">
                  <a:pos x="126" y="562"/>
                </a:cxn>
                <a:cxn ang="0">
                  <a:pos x="92" y="572"/>
                </a:cxn>
                <a:cxn ang="0">
                  <a:pos x="62" y="557"/>
                </a:cxn>
                <a:cxn ang="0">
                  <a:pos x="36" y="506"/>
                </a:cxn>
                <a:cxn ang="0">
                  <a:pos x="15" y="444"/>
                </a:cxn>
                <a:cxn ang="0">
                  <a:pos x="2" y="373"/>
                </a:cxn>
                <a:cxn ang="0">
                  <a:pos x="1" y="294"/>
                </a:cxn>
                <a:cxn ang="0">
                  <a:pos x="16" y="211"/>
                </a:cxn>
                <a:cxn ang="0">
                  <a:pos x="48" y="126"/>
                </a:cxn>
                <a:cxn ang="0">
                  <a:pos x="103" y="42"/>
                </a:cxn>
              </a:cxnLst>
              <a:rect l="0" t="0" r="r" b="b"/>
              <a:pathLst>
                <a:path w="434" h="577">
                  <a:moveTo>
                    <a:pt x="138" y="0"/>
                  </a:moveTo>
                  <a:lnTo>
                    <a:pt x="152" y="7"/>
                  </a:lnTo>
                  <a:lnTo>
                    <a:pt x="165" y="14"/>
                  </a:lnTo>
                  <a:lnTo>
                    <a:pt x="179" y="21"/>
                  </a:lnTo>
                  <a:lnTo>
                    <a:pt x="191" y="27"/>
                  </a:lnTo>
                  <a:lnTo>
                    <a:pt x="205" y="34"/>
                  </a:lnTo>
                  <a:lnTo>
                    <a:pt x="218" y="41"/>
                  </a:lnTo>
                  <a:lnTo>
                    <a:pt x="232" y="48"/>
                  </a:lnTo>
                  <a:lnTo>
                    <a:pt x="244" y="55"/>
                  </a:lnTo>
                  <a:lnTo>
                    <a:pt x="258" y="62"/>
                  </a:lnTo>
                  <a:lnTo>
                    <a:pt x="271" y="68"/>
                  </a:lnTo>
                  <a:lnTo>
                    <a:pt x="285" y="75"/>
                  </a:lnTo>
                  <a:lnTo>
                    <a:pt x="297" y="82"/>
                  </a:lnTo>
                  <a:lnTo>
                    <a:pt x="311" y="89"/>
                  </a:lnTo>
                  <a:lnTo>
                    <a:pt x="324" y="96"/>
                  </a:lnTo>
                  <a:lnTo>
                    <a:pt x="338" y="103"/>
                  </a:lnTo>
                  <a:lnTo>
                    <a:pt x="350" y="110"/>
                  </a:lnTo>
                  <a:lnTo>
                    <a:pt x="361" y="117"/>
                  </a:lnTo>
                  <a:lnTo>
                    <a:pt x="371" y="125"/>
                  </a:lnTo>
                  <a:lnTo>
                    <a:pt x="381" y="132"/>
                  </a:lnTo>
                  <a:lnTo>
                    <a:pt x="393" y="140"/>
                  </a:lnTo>
                  <a:lnTo>
                    <a:pt x="403" y="148"/>
                  </a:lnTo>
                  <a:lnTo>
                    <a:pt x="414" y="155"/>
                  </a:lnTo>
                  <a:lnTo>
                    <a:pt x="424" y="163"/>
                  </a:lnTo>
                  <a:lnTo>
                    <a:pt x="434" y="170"/>
                  </a:lnTo>
                  <a:lnTo>
                    <a:pt x="430" y="187"/>
                  </a:lnTo>
                  <a:lnTo>
                    <a:pt x="426" y="204"/>
                  </a:lnTo>
                  <a:lnTo>
                    <a:pt x="422" y="222"/>
                  </a:lnTo>
                  <a:lnTo>
                    <a:pt x="417" y="239"/>
                  </a:lnTo>
                  <a:lnTo>
                    <a:pt x="412" y="256"/>
                  </a:lnTo>
                  <a:lnTo>
                    <a:pt x="409" y="274"/>
                  </a:lnTo>
                  <a:lnTo>
                    <a:pt x="404" y="291"/>
                  </a:lnTo>
                  <a:lnTo>
                    <a:pt x="400" y="308"/>
                  </a:lnTo>
                  <a:lnTo>
                    <a:pt x="392" y="332"/>
                  </a:lnTo>
                  <a:lnTo>
                    <a:pt x="385" y="355"/>
                  </a:lnTo>
                  <a:lnTo>
                    <a:pt x="377" y="380"/>
                  </a:lnTo>
                  <a:lnTo>
                    <a:pt x="369" y="403"/>
                  </a:lnTo>
                  <a:lnTo>
                    <a:pt x="361" y="426"/>
                  </a:lnTo>
                  <a:lnTo>
                    <a:pt x="354" y="450"/>
                  </a:lnTo>
                  <a:lnTo>
                    <a:pt x="346" y="473"/>
                  </a:lnTo>
                  <a:lnTo>
                    <a:pt x="339" y="497"/>
                  </a:lnTo>
                  <a:lnTo>
                    <a:pt x="323" y="502"/>
                  </a:lnTo>
                  <a:lnTo>
                    <a:pt x="306" y="508"/>
                  </a:lnTo>
                  <a:lnTo>
                    <a:pt x="289" y="512"/>
                  </a:lnTo>
                  <a:lnTo>
                    <a:pt x="273" y="517"/>
                  </a:lnTo>
                  <a:lnTo>
                    <a:pt x="257" y="523"/>
                  </a:lnTo>
                  <a:lnTo>
                    <a:pt x="241" y="527"/>
                  </a:lnTo>
                  <a:lnTo>
                    <a:pt x="224" y="532"/>
                  </a:lnTo>
                  <a:lnTo>
                    <a:pt x="207" y="536"/>
                  </a:lnTo>
                  <a:lnTo>
                    <a:pt x="191" y="542"/>
                  </a:lnTo>
                  <a:lnTo>
                    <a:pt x="175" y="547"/>
                  </a:lnTo>
                  <a:lnTo>
                    <a:pt x="158" y="551"/>
                  </a:lnTo>
                  <a:lnTo>
                    <a:pt x="142" y="557"/>
                  </a:lnTo>
                  <a:lnTo>
                    <a:pt x="126" y="562"/>
                  </a:lnTo>
                  <a:lnTo>
                    <a:pt x="110" y="566"/>
                  </a:lnTo>
                  <a:lnTo>
                    <a:pt x="92" y="572"/>
                  </a:lnTo>
                  <a:lnTo>
                    <a:pt x="76" y="577"/>
                  </a:lnTo>
                  <a:lnTo>
                    <a:pt x="62" y="557"/>
                  </a:lnTo>
                  <a:lnTo>
                    <a:pt x="48" y="533"/>
                  </a:lnTo>
                  <a:lnTo>
                    <a:pt x="36" y="506"/>
                  </a:lnTo>
                  <a:lnTo>
                    <a:pt x="24" y="476"/>
                  </a:lnTo>
                  <a:lnTo>
                    <a:pt x="15" y="444"/>
                  </a:lnTo>
                  <a:lnTo>
                    <a:pt x="8" y="410"/>
                  </a:lnTo>
                  <a:lnTo>
                    <a:pt x="2" y="373"/>
                  </a:lnTo>
                  <a:lnTo>
                    <a:pt x="0" y="335"/>
                  </a:lnTo>
                  <a:lnTo>
                    <a:pt x="1" y="294"/>
                  </a:lnTo>
                  <a:lnTo>
                    <a:pt x="7" y="253"/>
                  </a:lnTo>
                  <a:lnTo>
                    <a:pt x="16" y="211"/>
                  </a:lnTo>
                  <a:lnTo>
                    <a:pt x="30" y="169"/>
                  </a:lnTo>
                  <a:lnTo>
                    <a:pt x="48" y="126"/>
                  </a:lnTo>
                  <a:lnTo>
                    <a:pt x="73" y="83"/>
                  </a:lnTo>
                  <a:lnTo>
                    <a:pt x="103" y="4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233A19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72" name="Freeform 56"/>
            <p:cNvSpPr>
              <a:spLocks/>
            </p:cNvSpPr>
            <p:nvPr/>
          </p:nvSpPr>
          <p:spPr bwMode="auto">
            <a:xfrm>
              <a:off x="5071" y="2337"/>
              <a:ext cx="208" cy="286"/>
            </a:xfrm>
            <a:custGeom>
              <a:avLst/>
              <a:gdLst/>
              <a:ahLst/>
              <a:cxnLst>
                <a:cxn ang="0">
                  <a:pos x="143" y="7"/>
                </a:cxn>
                <a:cxn ang="0">
                  <a:pos x="169" y="19"/>
                </a:cxn>
                <a:cxn ang="0">
                  <a:pos x="194" y="33"/>
                </a:cxn>
                <a:cxn ang="0">
                  <a:pos x="219" y="46"/>
                </a:cxn>
                <a:cxn ang="0">
                  <a:pos x="245" y="60"/>
                </a:cxn>
                <a:cxn ang="0">
                  <a:pos x="270" y="72"/>
                </a:cxn>
                <a:cxn ang="0">
                  <a:pos x="295" y="86"/>
                </a:cxn>
                <a:cxn ang="0">
                  <a:pos x="321" y="99"/>
                </a:cxn>
                <a:cxn ang="0">
                  <a:pos x="344" y="113"/>
                </a:cxn>
                <a:cxn ang="0">
                  <a:pos x="364" y="128"/>
                </a:cxn>
                <a:cxn ang="0">
                  <a:pos x="386" y="144"/>
                </a:cxn>
                <a:cxn ang="0">
                  <a:pos x="407" y="159"/>
                </a:cxn>
                <a:cxn ang="0">
                  <a:pos x="409" y="200"/>
                </a:cxn>
                <a:cxn ang="0">
                  <a:pos x="394" y="270"/>
                </a:cxn>
                <a:cxn ang="0">
                  <a:pos x="378" y="328"/>
                </a:cxn>
                <a:cxn ang="0">
                  <a:pos x="362" y="376"/>
                </a:cxn>
                <a:cxn ang="0">
                  <a:pos x="346" y="422"/>
                </a:cxn>
                <a:cxn ang="0">
                  <a:pos x="330" y="469"/>
                </a:cxn>
                <a:cxn ang="0">
                  <a:pos x="306" y="498"/>
                </a:cxn>
                <a:cxn ang="0">
                  <a:pos x="273" y="507"/>
                </a:cxn>
                <a:cxn ang="0">
                  <a:pos x="241" y="517"/>
                </a:cxn>
                <a:cxn ang="0">
                  <a:pos x="209" y="527"/>
                </a:cxn>
                <a:cxn ang="0">
                  <a:pos x="177" y="537"/>
                </a:cxn>
                <a:cxn ang="0">
                  <a:pos x="144" y="546"/>
                </a:cxn>
                <a:cxn ang="0">
                  <a:pos x="113" y="557"/>
                </a:cxn>
                <a:cxn ang="0">
                  <a:pos x="81" y="567"/>
                </a:cxn>
                <a:cxn ang="0">
                  <a:pos x="52" y="551"/>
                </a:cxn>
                <a:cxn ang="0">
                  <a:pos x="29" y="501"/>
                </a:cxn>
                <a:cxn ang="0">
                  <a:pos x="12" y="439"/>
                </a:cxn>
                <a:cxn ang="0">
                  <a:pos x="2" y="368"/>
                </a:cxn>
                <a:cxn ang="0">
                  <a:pos x="2" y="289"/>
                </a:cxn>
                <a:cxn ang="0">
                  <a:pos x="17" y="207"/>
                </a:cxn>
                <a:cxn ang="0">
                  <a:pos x="46" y="123"/>
                </a:cxn>
                <a:cxn ang="0">
                  <a:pos x="97" y="40"/>
                </a:cxn>
              </a:cxnLst>
              <a:rect l="0" t="0" r="r" b="b"/>
              <a:pathLst>
                <a:path w="417" h="572">
                  <a:moveTo>
                    <a:pt x="131" y="0"/>
                  </a:moveTo>
                  <a:lnTo>
                    <a:pt x="143" y="7"/>
                  </a:lnTo>
                  <a:lnTo>
                    <a:pt x="156" y="14"/>
                  </a:lnTo>
                  <a:lnTo>
                    <a:pt x="169" y="19"/>
                  </a:lnTo>
                  <a:lnTo>
                    <a:pt x="181" y="26"/>
                  </a:lnTo>
                  <a:lnTo>
                    <a:pt x="194" y="33"/>
                  </a:lnTo>
                  <a:lnTo>
                    <a:pt x="207" y="40"/>
                  </a:lnTo>
                  <a:lnTo>
                    <a:pt x="219" y="46"/>
                  </a:lnTo>
                  <a:lnTo>
                    <a:pt x="232" y="53"/>
                  </a:lnTo>
                  <a:lnTo>
                    <a:pt x="245" y="60"/>
                  </a:lnTo>
                  <a:lnTo>
                    <a:pt x="257" y="66"/>
                  </a:lnTo>
                  <a:lnTo>
                    <a:pt x="270" y="72"/>
                  </a:lnTo>
                  <a:lnTo>
                    <a:pt x="283" y="79"/>
                  </a:lnTo>
                  <a:lnTo>
                    <a:pt x="295" y="86"/>
                  </a:lnTo>
                  <a:lnTo>
                    <a:pt x="308" y="92"/>
                  </a:lnTo>
                  <a:lnTo>
                    <a:pt x="321" y="99"/>
                  </a:lnTo>
                  <a:lnTo>
                    <a:pt x="333" y="106"/>
                  </a:lnTo>
                  <a:lnTo>
                    <a:pt x="344" y="113"/>
                  </a:lnTo>
                  <a:lnTo>
                    <a:pt x="354" y="121"/>
                  </a:lnTo>
                  <a:lnTo>
                    <a:pt x="364" y="128"/>
                  </a:lnTo>
                  <a:lnTo>
                    <a:pt x="376" y="136"/>
                  </a:lnTo>
                  <a:lnTo>
                    <a:pt x="386" y="144"/>
                  </a:lnTo>
                  <a:lnTo>
                    <a:pt x="397" y="151"/>
                  </a:lnTo>
                  <a:lnTo>
                    <a:pt x="407" y="159"/>
                  </a:lnTo>
                  <a:lnTo>
                    <a:pt x="417" y="166"/>
                  </a:lnTo>
                  <a:lnTo>
                    <a:pt x="409" y="200"/>
                  </a:lnTo>
                  <a:lnTo>
                    <a:pt x="402" y="235"/>
                  </a:lnTo>
                  <a:lnTo>
                    <a:pt x="394" y="270"/>
                  </a:lnTo>
                  <a:lnTo>
                    <a:pt x="386" y="304"/>
                  </a:lnTo>
                  <a:lnTo>
                    <a:pt x="378" y="328"/>
                  </a:lnTo>
                  <a:lnTo>
                    <a:pt x="370" y="351"/>
                  </a:lnTo>
                  <a:lnTo>
                    <a:pt x="362" y="376"/>
                  </a:lnTo>
                  <a:lnTo>
                    <a:pt x="354" y="399"/>
                  </a:lnTo>
                  <a:lnTo>
                    <a:pt x="346" y="422"/>
                  </a:lnTo>
                  <a:lnTo>
                    <a:pt x="338" y="446"/>
                  </a:lnTo>
                  <a:lnTo>
                    <a:pt x="330" y="469"/>
                  </a:lnTo>
                  <a:lnTo>
                    <a:pt x="322" y="493"/>
                  </a:lnTo>
                  <a:lnTo>
                    <a:pt x="306" y="498"/>
                  </a:lnTo>
                  <a:lnTo>
                    <a:pt x="289" y="502"/>
                  </a:lnTo>
                  <a:lnTo>
                    <a:pt x="273" y="507"/>
                  </a:lnTo>
                  <a:lnTo>
                    <a:pt x="257" y="513"/>
                  </a:lnTo>
                  <a:lnTo>
                    <a:pt x="241" y="517"/>
                  </a:lnTo>
                  <a:lnTo>
                    <a:pt x="225" y="522"/>
                  </a:lnTo>
                  <a:lnTo>
                    <a:pt x="209" y="527"/>
                  </a:lnTo>
                  <a:lnTo>
                    <a:pt x="193" y="532"/>
                  </a:lnTo>
                  <a:lnTo>
                    <a:pt x="177" y="537"/>
                  </a:lnTo>
                  <a:lnTo>
                    <a:pt x="160" y="542"/>
                  </a:lnTo>
                  <a:lnTo>
                    <a:pt x="144" y="546"/>
                  </a:lnTo>
                  <a:lnTo>
                    <a:pt x="129" y="552"/>
                  </a:lnTo>
                  <a:lnTo>
                    <a:pt x="113" y="557"/>
                  </a:lnTo>
                  <a:lnTo>
                    <a:pt x="97" y="561"/>
                  </a:lnTo>
                  <a:lnTo>
                    <a:pt x="81" y="567"/>
                  </a:lnTo>
                  <a:lnTo>
                    <a:pt x="65" y="572"/>
                  </a:lnTo>
                  <a:lnTo>
                    <a:pt x="52" y="551"/>
                  </a:lnTo>
                  <a:lnTo>
                    <a:pt x="41" y="528"/>
                  </a:lnTo>
                  <a:lnTo>
                    <a:pt x="29" y="501"/>
                  </a:lnTo>
                  <a:lnTo>
                    <a:pt x="20" y="471"/>
                  </a:lnTo>
                  <a:lnTo>
                    <a:pt x="12" y="439"/>
                  </a:lnTo>
                  <a:lnTo>
                    <a:pt x="5" y="403"/>
                  </a:lnTo>
                  <a:lnTo>
                    <a:pt x="2" y="368"/>
                  </a:lnTo>
                  <a:lnTo>
                    <a:pt x="0" y="328"/>
                  </a:lnTo>
                  <a:lnTo>
                    <a:pt x="2" y="289"/>
                  </a:lnTo>
                  <a:lnTo>
                    <a:pt x="7" y="249"/>
                  </a:lnTo>
                  <a:lnTo>
                    <a:pt x="17" y="207"/>
                  </a:lnTo>
                  <a:lnTo>
                    <a:pt x="29" y="166"/>
                  </a:lnTo>
                  <a:lnTo>
                    <a:pt x="46" y="123"/>
                  </a:lnTo>
                  <a:lnTo>
                    <a:pt x="70" y="82"/>
                  </a:lnTo>
                  <a:lnTo>
                    <a:pt x="97" y="4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353D0C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73" name="Freeform 57"/>
            <p:cNvSpPr>
              <a:spLocks/>
            </p:cNvSpPr>
            <p:nvPr/>
          </p:nvSpPr>
          <p:spPr bwMode="auto">
            <a:xfrm>
              <a:off x="5079" y="2340"/>
              <a:ext cx="200" cy="282"/>
            </a:xfrm>
            <a:custGeom>
              <a:avLst/>
              <a:gdLst/>
              <a:ahLst/>
              <a:cxnLst>
                <a:cxn ang="0">
                  <a:pos x="122" y="0"/>
                </a:cxn>
                <a:cxn ang="0">
                  <a:pos x="134" y="6"/>
                </a:cxn>
                <a:cxn ang="0">
                  <a:pos x="146" y="13"/>
                </a:cxn>
                <a:cxn ang="0">
                  <a:pos x="158" y="19"/>
                </a:cxn>
                <a:cxn ang="0">
                  <a:pos x="170" y="26"/>
                </a:cxn>
                <a:cxn ang="0">
                  <a:pos x="183" y="32"/>
                </a:cxn>
                <a:cxn ang="0">
                  <a:pos x="194" y="39"/>
                </a:cxn>
                <a:cxn ang="0">
                  <a:pos x="207" y="44"/>
                </a:cxn>
                <a:cxn ang="0">
                  <a:pos x="219" y="51"/>
                </a:cxn>
                <a:cxn ang="0">
                  <a:pos x="231" y="58"/>
                </a:cxn>
                <a:cxn ang="0">
                  <a:pos x="244" y="64"/>
                </a:cxn>
                <a:cxn ang="0">
                  <a:pos x="255" y="71"/>
                </a:cxn>
                <a:cxn ang="0">
                  <a:pos x="268" y="77"/>
                </a:cxn>
                <a:cxn ang="0">
                  <a:pos x="279" y="83"/>
                </a:cxn>
                <a:cxn ang="0">
                  <a:pos x="292" y="89"/>
                </a:cxn>
                <a:cxn ang="0">
                  <a:pos x="304" y="96"/>
                </a:cxn>
                <a:cxn ang="0">
                  <a:pos x="316" y="102"/>
                </a:cxn>
                <a:cxn ang="0">
                  <a:pos x="327" y="109"/>
                </a:cxn>
                <a:cxn ang="0">
                  <a:pos x="337" y="117"/>
                </a:cxn>
                <a:cxn ang="0">
                  <a:pos x="347" y="124"/>
                </a:cxn>
                <a:cxn ang="0">
                  <a:pos x="359" y="132"/>
                </a:cxn>
                <a:cxn ang="0">
                  <a:pos x="369" y="140"/>
                </a:cxn>
                <a:cxn ang="0">
                  <a:pos x="380" y="147"/>
                </a:cxn>
                <a:cxn ang="0">
                  <a:pos x="390" y="155"/>
                </a:cxn>
                <a:cxn ang="0">
                  <a:pos x="400" y="162"/>
                </a:cxn>
                <a:cxn ang="0">
                  <a:pos x="393" y="196"/>
                </a:cxn>
                <a:cxn ang="0">
                  <a:pos x="386" y="231"/>
                </a:cxn>
                <a:cxn ang="0">
                  <a:pos x="380" y="266"/>
                </a:cxn>
                <a:cxn ang="0">
                  <a:pos x="373" y="300"/>
                </a:cxn>
                <a:cxn ang="0">
                  <a:pos x="365" y="324"/>
                </a:cxn>
                <a:cxn ang="0">
                  <a:pos x="357" y="347"/>
                </a:cxn>
                <a:cxn ang="0">
                  <a:pos x="347" y="372"/>
                </a:cxn>
                <a:cxn ang="0">
                  <a:pos x="339" y="395"/>
                </a:cxn>
                <a:cxn ang="0">
                  <a:pos x="330" y="418"/>
                </a:cxn>
                <a:cxn ang="0">
                  <a:pos x="322" y="442"/>
                </a:cxn>
                <a:cxn ang="0">
                  <a:pos x="313" y="465"/>
                </a:cxn>
                <a:cxn ang="0">
                  <a:pos x="305" y="489"/>
                </a:cxn>
                <a:cxn ang="0">
                  <a:pos x="289" y="494"/>
                </a:cxn>
                <a:cxn ang="0">
                  <a:pos x="274" y="498"/>
                </a:cxn>
                <a:cxn ang="0">
                  <a:pos x="257" y="503"/>
                </a:cxn>
                <a:cxn ang="0">
                  <a:pos x="241" y="508"/>
                </a:cxn>
                <a:cxn ang="0">
                  <a:pos x="226" y="513"/>
                </a:cxn>
                <a:cxn ang="0">
                  <a:pos x="210" y="518"/>
                </a:cxn>
                <a:cxn ang="0">
                  <a:pos x="194" y="523"/>
                </a:cxn>
                <a:cxn ang="0">
                  <a:pos x="179" y="527"/>
                </a:cxn>
                <a:cxn ang="0">
                  <a:pos x="163" y="532"/>
                </a:cxn>
                <a:cxn ang="0">
                  <a:pos x="147" y="536"/>
                </a:cxn>
                <a:cxn ang="0">
                  <a:pos x="132" y="541"/>
                </a:cxn>
                <a:cxn ang="0">
                  <a:pos x="116" y="546"/>
                </a:cxn>
                <a:cxn ang="0">
                  <a:pos x="101" y="551"/>
                </a:cxn>
                <a:cxn ang="0">
                  <a:pos x="85" y="556"/>
                </a:cxn>
                <a:cxn ang="0">
                  <a:pos x="70" y="561"/>
                </a:cxn>
                <a:cxn ang="0">
                  <a:pos x="54" y="565"/>
                </a:cxn>
                <a:cxn ang="0">
                  <a:pos x="32" y="521"/>
                </a:cxn>
                <a:cxn ang="0">
                  <a:pos x="14" y="465"/>
                </a:cxn>
                <a:cxn ang="0">
                  <a:pos x="2" y="398"/>
                </a:cxn>
                <a:cxn ang="0">
                  <a:pos x="0" y="323"/>
                </a:cxn>
                <a:cxn ang="0">
                  <a:pos x="6" y="244"/>
                </a:cxn>
                <a:cxn ang="0">
                  <a:pos x="28" y="162"/>
                </a:cxn>
                <a:cxn ang="0">
                  <a:pos x="65" y="80"/>
                </a:cxn>
                <a:cxn ang="0">
                  <a:pos x="122" y="0"/>
                </a:cxn>
              </a:cxnLst>
              <a:rect l="0" t="0" r="r" b="b"/>
              <a:pathLst>
                <a:path w="400" h="565">
                  <a:moveTo>
                    <a:pt x="122" y="0"/>
                  </a:moveTo>
                  <a:lnTo>
                    <a:pt x="134" y="6"/>
                  </a:lnTo>
                  <a:lnTo>
                    <a:pt x="146" y="13"/>
                  </a:lnTo>
                  <a:lnTo>
                    <a:pt x="158" y="19"/>
                  </a:lnTo>
                  <a:lnTo>
                    <a:pt x="170" y="26"/>
                  </a:lnTo>
                  <a:lnTo>
                    <a:pt x="183" y="32"/>
                  </a:lnTo>
                  <a:lnTo>
                    <a:pt x="194" y="39"/>
                  </a:lnTo>
                  <a:lnTo>
                    <a:pt x="207" y="44"/>
                  </a:lnTo>
                  <a:lnTo>
                    <a:pt x="219" y="51"/>
                  </a:lnTo>
                  <a:lnTo>
                    <a:pt x="231" y="58"/>
                  </a:lnTo>
                  <a:lnTo>
                    <a:pt x="244" y="64"/>
                  </a:lnTo>
                  <a:lnTo>
                    <a:pt x="255" y="71"/>
                  </a:lnTo>
                  <a:lnTo>
                    <a:pt x="268" y="77"/>
                  </a:lnTo>
                  <a:lnTo>
                    <a:pt x="279" y="83"/>
                  </a:lnTo>
                  <a:lnTo>
                    <a:pt x="292" y="89"/>
                  </a:lnTo>
                  <a:lnTo>
                    <a:pt x="304" y="96"/>
                  </a:lnTo>
                  <a:lnTo>
                    <a:pt x="316" y="102"/>
                  </a:lnTo>
                  <a:lnTo>
                    <a:pt x="327" y="109"/>
                  </a:lnTo>
                  <a:lnTo>
                    <a:pt x="337" y="117"/>
                  </a:lnTo>
                  <a:lnTo>
                    <a:pt x="347" y="124"/>
                  </a:lnTo>
                  <a:lnTo>
                    <a:pt x="359" y="132"/>
                  </a:lnTo>
                  <a:lnTo>
                    <a:pt x="369" y="140"/>
                  </a:lnTo>
                  <a:lnTo>
                    <a:pt x="380" y="147"/>
                  </a:lnTo>
                  <a:lnTo>
                    <a:pt x="390" y="155"/>
                  </a:lnTo>
                  <a:lnTo>
                    <a:pt x="400" y="162"/>
                  </a:lnTo>
                  <a:lnTo>
                    <a:pt x="393" y="196"/>
                  </a:lnTo>
                  <a:lnTo>
                    <a:pt x="386" y="231"/>
                  </a:lnTo>
                  <a:lnTo>
                    <a:pt x="380" y="266"/>
                  </a:lnTo>
                  <a:lnTo>
                    <a:pt x="373" y="300"/>
                  </a:lnTo>
                  <a:lnTo>
                    <a:pt x="365" y="324"/>
                  </a:lnTo>
                  <a:lnTo>
                    <a:pt x="357" y="347"/>
                  </a:lnTo>
                  <a:lnTo>
                    <a:pt x="347" y="372"/>
                  </a:lnTo>
                  <a:lnTo>
                    <a:pt x="339" y="395"/>
                  </a:lnTo>
                  <a:lnTo>
                    <a:pt x="330" y="418"/>
                  </a:lnTo>
                  <a:lnTo>
                    <a:pt x="322" y="442"/>
                  </a:lnTo>
                  <a:lnTo>
                    <a:pt x="313" y="465"/>
                  </a:lnTo>
                  <a:lnTo>
                    <a:pt x="305" y="489"/>
                  </a:lnTo>
                  <a:lnTo>
                    <a:pt x="289" y="494"/>
                  </a:lnTo>
                  <a:lnTo>
                    <a:pt x="274" y="498"/>
                  </a:lnTo>
                  <a:lnTo>
                    <a:pt x="257" y="503"/>
                  </a:lnTo>
                  <a:lnTo>
                    <a:pt x="241" y="508"/>
                  </a:lnTo>
                  <a:lnTo>
                    <a:pt x="226" y="513"/>
                  </a:lnTo>
                  <a:lnTo>
                    <a:pt x="210" y="518"/>
                  </a:lnTo>
                  <a:lnTo>
                    <a:pt x="194" y="523"/>
                  </a:lnTo>
                  <a:lnTo>
                    <a:pt x="179" y="527"/>
                  </a:lnTo>
                  <a:lnTo>
                    <a:pt x="163" y="532"/>
                  </a:lnTo>
                  <a:lnTo>
                    <a:pt x="147" y="536"/>
                  </a:lnTo>
                  <a:lnTo>
                    <a:pt x="132" y="541"/>
                  </a:lnTo>
                  <a:lnTo>
                    <a:pt x="116" y="546"/>
                  </a:lnTo>
                  <a:lnTo>
                    <a:pt x="101" y="551"/>
                  </a:lnTo>
                  <a:lnTo>
                    <a:pt x="85" y="556"/>
                  </a:lnTo>
                  <a:lnTo>
                    <a:pt x="70" y="561"/>
                  </a:lnTo>
                  <a:lnTo>
                    <a:pt x="54" y="565"/>
                  </a:lnTo>
                  <a:lnTo>
                    <a:pt x="32" y="521"/>
                  </a:lnTo>
                  <a:lnTo>
                    <a:pt x="14" y="465"/>
                  </a:lnTo>
                  <a:lnTo>
                    <a:pt x="2" y="398"/>
                  </a:lnTo>
                  <a:lnTo>
                    <a:pt x="0" y="323"/>
                  </a:lnTo>
                  <a:lnTo>
                    <a:pt x="6" y="244"/>
                  </a:lnTo>
                  <a:lnTo>
                    <a:pt x="28" y="162"/>
                  </a:lnTo>
                  <a:lnTo>
                    <a:pt x="65" y="8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473D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74" name="Freeform 58"/>
            <p:cNvSpPr>
              <a:spLocks/>
            </p:cNvSpPr>
            <p:nvPr/>
          </p:nvSpPr>
          <p:spPr bwMode="auto">
            <a:xfrm>
              <a:off x="5086" y="2342"/>
              <a:ext cx="193" cy="279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127" y="6"/>
                </a:cxn>
                <a:cxn ang="0">
                  <a:pos x="139" y="12"/>
                </a:cxn>
                <a:cxn ang="0">
                  <a:pos x="150" y="19"/>
                </a:cxn>
                <a:cxn ang="0">
                  <a:pos x="163" y="24"/>
                </a:cxn>
                <a:cxn ang="0">
                  <a:pos x="174" y="30"/>
                </a:cxn>
                <a:cxn ang="0">
                  <a:pos x="186" y="36"/>
                </a:cxn>
                <a:cxn ang="0">
                  <a:pos x="197" y="43"/>
                </a:cxn>
                <a:cxn ang="0">
                  <a:pos x="209" y="49"/>
                </a:cxn>
                <a:cxn ang="0">
                  <a:pos x="220" y="54"/>
                </a:cxn>
                <a:cxn ang="0">
                  <a:pos x="232" y="60"/>
                </a:cxn>
                <a:cxn ang="0">
                  <a:pos x="243" y="67"/>
                </a:cxn>
                <a:cxn ang="0">
                  <a:pos x="256" y="73"/>
                </a:cxn>
                <a:cxn ang="0">
                  <a:pos x="268" y="78"/>
                </a:cxn>
                <a:cxn ang="0">
                  <a:pos x="279" y="84"/>
                </a:cxn>
                <a:cxn ang="0">
                  <a:pos x="291" y="91"/>
                </a:cxn>
                <a:cxn ang="0">
                  <a:pos x="302" y="97"/>
                </a:cxn>
                <a:cxn ang="0">
                  <a:pos x="313" y="104"/>
                </a:cxn>
                <a:cxn ang="0">
                  <a:pos x="323" y="112"/>
                </a:cxn>
                <a:cxn ang="0">
                  <a:pos x="333" y="119"/>
                </a:cxn>
                <a:cxn ang="0">
                  <a:pos x="345" y="127"/>
                </a:cxn>
                <a:cxn ang="0">
                  <a:pos x="355" y="135"/>
                </a:cxn>
                <a:cxn ang="0">
                  <a:pos x="366" y="142"/>
                </a:cxn>
                <a:cxn ang="0">
                  <a:pos x="376" y="150"/>
                </a:cxn>
                <a:cxn ang="0">
                  <a:pos x="386" y="157"/>
                </a:cxn>
                <a:cxn ang="0">
                  <a:pos x="381" y="191"/>
                </a:cxn>
                <a:cxn ang="0">
                  <a:pos x="375" y="226"/>
                </a:cxn>
                <a:cxn ang="0">
                  <a:pos x="369" y="261"/>
                </a:cxn>
                <a:cxn ang="0">
                  <a:pos x="363" y="295"/>
                </a:cxn>
                <a:cxn ang="0">
                  <a:pos x="354" y="319"/>
                </a:cxn>
                <a:cxn ang="0">
                  <a:pos x="345" y="342"/>
                </a:cxn>
                <a:cxn ang="0">
                  <a:pos x="337" y="367"/>
                </a:cxn>
                <a:cxn ang="0">
                  <a:pos x="328" y="390"/>
                </a:cxn>
                <a:cxn ang="0">
                  <a:pos x="318" y="413"/>
                </a:cxn>
                <a:cxn ang="0">
                  <a:pos x="309" y="437"/>
                </a:cxn>
                <a:cxn ang="0">
                  <a:pos x="300" y="460"/>
                </a:cxn>
                <a:cxn ang="0">
                  <a:pos x="291" y="484"/>
                </a:cxn>
                <a:cxn ang="0">
                  <a:pos x="276" y="489"/>
                </a:cxn>
                <a:cxn ang="0">
                  <a:pos x="260" y="493"/>
                </a:cxn>
                <a:cxn ang="0">
                  <a:pos x="245" y="498"/>
                </a:cxn>
                <a:cxn ang="0">
                  <a:pos x="230" y="503"/>
                </a:cxn>
                <a:cxn ang="0">
                  <a:pos x="214" y="507"/>
                </a:cxn>
                <a:cxn ang="0">
                  <a:pos x="199" y="512"/>
                </a:cxn>
                <a:cxn ang="0">
                  <a:pos x="182" y="516"/>
                </a:cxn>
                <a:cxn ang="0">
                  <a:pos x="167" y="521"/>
                </a:cxn>
                <a:cxn ang="0">
                  <a:pos x="153" y="526"/>
                </a:cxn>
                <a:cxn ang="0">
                  <a:pos x="136" y="530"/>
                </a:cxn>
                <a:cxn ang="0">
                  <a:pos x="121" y="535"/>
                </a:cxn>
                <a:cxn ang="0">
                  <a:pos x="105" y="540"/>
                </a:cxn>
                <a:cxn ang="0">
                  <a:pos x="90" y="544"/>
                </a:cxn>
                <a:cxn ang="0">
                  <a:pos x="75" y="549"/>
                </a:cxn>
                <a:cxn ang="0">
                  <a:pos x="59" y="553"/>
                </a:cxn>
                <a:cxn ang="0">
                  <a:pos x="44" y="558"/>
                </a:cxn>
                <a:cxn ang="0">
                  <a:pos x="26" y="514"/>
                </a:cxn>
                <a:cxn ang="0">
                  <a:pos x="11" y="458"/>
                </a:cxn>
                <a:cxn ang="0">
                  <a:pos x="2" y="391"/>
                </a:cxn>
                <a:cxn ang="0">
                  <a:pos x="0" y="317"/>
                </a:cxn>
                <a:cxn ang="0">
                  <a:pos x="9" y="239"/>
                </a:cxn>
                <a:cxn ang="0">
                  <a:pos x="29" y="158"/>
                </a:cxn>
                <a:cxn ang="0">
                  <a:pos x="65" y="77"/>
                </a:cxn>
                <a:cxn ang="0">
                  <a:pos x="116" y="0"/>
                </a:cxn>
              </a:cxnLst>
              <a:rect l="0" t="0" r="r" b="b"/>
              <a:pathLst>
                <a:path w="386" h="558">
                  <a:moveTo>
                    <a:pt x="116" y="0"/>
                  </a:moveTo>
                  <a:lnTo>
                    <a:pt x="127" y="6"/>
                  </a:lnTo>
                  <a:lnTo>
                    <a:pt x="139" y="12"/>
                  </a:lnTo>
                  <a:lnTo>
                    <a:pt x="150" y="19"/>
                  </a:lnTo>
                  <a:lnTo>
                    <a:pt x="163" y="24"/>
                  </a:lnTo>
                  <a:lnTo>
                    <a:pt x="174" y="30"/>
                  </a:lnTo>
                  <a:lnTo>
                    <a:pt x="186" y="36"/>
                  </a:lnTo>
                  <a:lnTo>
                    <a:pt x="197" y="43"/>
                  </a:lnTo>
                  <a:lnTo>
                    <a:pt x="209" y="49"/>
                  </a:lnTo>
                  <a:lnTo>
                    <a:pt x="220" y="54"/>
                  </a:lnTo>
                  <a:lnTo>
                    <a:pt x="232" y="60"/>
                  </a:lnTo>
                  <a:lnTo>
                    <a:pt x="243" y="67"/>
                  </a:lnTo>
                  <a:lnTo>
                    <a:pt x="256" y="73"/>
                  </a:lnTo>
                  <a:lnTo>
                    <a:pt x="268" y="78"/>
                  </a:lnTo>
                  <a:lnTo>
                    <a:pt x="279" y="84"/>
                  </a:lnTo>
                  <a:lnTo>
                    <a:pt x="291" y="91"/>
                  </a:lnTo>
                  <a:lnTo>
                    <a:pt x="302" y="97"/>
                  </a:lnTo>
                  <a:lnTo>
                    <a:pt x="313" y="104"/>
                  </a:lnTo>
                  <a:lnTo>
                    <a:pt x="323" y="112"/>
                  </a:lnTo>
                  <a:lnTo>
                    <a:pt x="333" y="119"/>
                  </a:lnTo>
                  <a:lnTo>
                    <a:pt x="345" y="127"/>
                  </a:lnTo>
                  <a:lnTo>
                    <a:pt x="355" y="135"/>
                  </a:lnTo>
                  <a:lnTo>
                    <a:pt x="366" y="142"/>
                  </a:lnTo>
                  <a:lnTo>
                    <a:pt x="376" y="150"/>
                  </a:lnTo>
                  <a:lnTo>
                    <a:pt x="386" y="157"/>
                  </a:lnTo>
                  <a:lnTo>
                    <a:pt x="381" y="191"/>
                  </a:lnTo>
                  <a:lnTo>
                    <a:pt x="375" y="226"/>
                  </a:lnTo>
                  <a:lnTo>
                    <a:pt x="369" y="261"/>
                  </a:lnTo>
                  <a:lnTo>
                    <a:pt x="363" y="295"/>
                  </a:lnTo>
                  <a:lnTo>
                    <a:pt x="354" y="319"/>
                  </a:lnTo>
                  <a:lnTo>
                    <a:pt x="345" y="342"/>
                  </a:lnTo>
                  <a:lnTo>
                    <a:pt x="337" y="367"/>
                  </a:lnTo>
                  <a:lnTo>
                    <a:pt x="328" y="390"/>
                  </a:lnTo>
                  <a:lnTo>
                    <a:pt x="318" y="413"/>
                  </a:lnTo>
                  <a:lnTo>
                    <a:pt x="309" y="437"/>
                  </a:lnTo>
                  <a:lnTo>
                    <a:pt x="300" y="460"/>
                  </a:lnTo>
                  <a:lnTo>
                    <a:pt x="291" y="484"/>
                  </a:lnTo>
                  <a:lnTo>
                    <a:pt x="276" y="489"/>
                  </a:lnTo>
                  <a:lnTo>
                    <a:pt x="260" y="493"/>
                  </a:lnTo>
                  <a:lnTo>
                    <a:pt x="245" y="498"/>
                  </a:lnTo>
                  <a:lnTo>
                    <a:pt x="230" y="503"/>
                  </a:lnTo>
                  <a:lnTo>
                    <a:pt x="214" y="507"/>
                  </a:lnTo>
                  <a:lnTo>
                    <a:pt x="199" y="512"/>
                  </a:lnTo>
                  <a:lnTo>
                    <a:pt x="182" y="516"/>
                  </a:lnTo>
                  <a:lnTo>
                    <a:pt x="167" y="521"/>
                  </a:lnTo>
                  <a:lnTo>
                    <a:pt x="153" y="526"/>
                  </a:lnTo>
                  <a:lnTo>
                    <a:pt x="136" y="530"/>
                  </a:lnTo>
                  <a:lnTo>
                    <a:pt x="121" y="535"/>
                  </a:lnTo>
                  <a:lnTo>
                    <a:pt x="105" y="540"/>
                  </a:lnTo>
                  <a:lnTo>
                    <a:pt x="90" y="544"/>
                  </a:lnTo>
                  <a:lnTo>
                    <a:pt x="75" y="549"/>
                  </a:lnTo>
                  <a:lnTo>
                    <a:pt x="59" y="553"/>
                  </a:lnTo>
                  <a:lnTo>
                    <a:pt x="44" y="558"/>
                  </a:lnTo>
                  <a:lnTo>
                    <a:pt x="26" y="514"/>
                  </a:lnTo>
                  <a:lnTo>
                    <a:pt x="11" y="458"/>
                  </a:lnTo>
                  <a:lnTo>
                    <a:pt x="2" y="391"/>
                  </a:lnTo>
                  <a:lnTo>
                    <a:pt x="0" y="317"/>
                  </a:lnTo>
                  <a:lnTo>
                    <a:pt x="9" y="239"/>
                  </a:lnTo>
                  <a:lnTo>
                    <a:pt x="29" y="158"/>
                  </a:lnTo>
                  <a:lnTo>
                    <a:pt x="65" y="7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593F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75" name="Freeform 59"/>
            <p:cNvSpPr>
              <a:spLocks/>
            </p:cNvSpPr>
            <p:nvPr/>
          </p:nvSpPr>
          <p:spPr bwMode="auto">
            <a:xfrm>
              <a:off x="5094" y="2344"/>
              <a:ext cx="185" cy="276"/>
            </a:xfrm>
            <a:custGeom>
              <a:avLst/>
              <a:gdLst/>
              <a:ahLst/>
              <a:cxnLst>
                <a:cxn ang="0">
                  <a:pos x="107" y="0"/>
                </a:cxn>
                <a:cxn ang="0">
                  <a:pos x="129" y="11"/>
                </a:cxn>
                <a:cxn ang="0">
                  <a:pos x="152" y="23"/>
                </a:cxn>
                <a:cxn ang="0">
                  <a:pos x="174" y="34"/>
                </a:cxn>
                <a:cxn ang="0">
                  <a:pos x="197" y="46"/>
                </a:cxn>
                <a:cxn ang="0">
                  <a:pos x="218" y="58"/>
                </a:cxn>
                <a:cxn ang="0">
                  <a:pos x="240" y="70"/>
                </a:cxn>
                <a:cxn ang="0">
                  <a:pos x="263" y="81"/>
                </a:cxn>
                <a:cxn ang="0">
                  <a:pos x="285" y="93"/>
                </a:cxn>
                <a:cxn ang="0">
                  <a:pos x="296" y="100"/>
                </a:cxn>
                <a:cxn ang="0">
                  <a:pos x="306" y="108"/>
                </a:cxn>
                <a:cxn ang="0">
                  <a:pos x="316" y="115"/>
                </a:cxn>
                <a:cxn ang="0">
                  <a:pos x="328" y="123"/>
                </a:cxn>
                <a:cxn ang="0">
                  <a:pos x="338" y="131"/>
                </a:cxn>
                <a:cxn ang="0">
                  <a:pos x="349" y="138"/>
                </a:cxn>
                <a:cxn ang="0">
                  <a:pos x="359" y="146"/>
                </a:cxn>
                <a:cxn ang="0">
                  <a:pos x="369" y="153"/>
                </a:cxn>
                <a:cxn ang="0">
                  <a:pos x="365" y="187"/>
                </a:cxn>
                <a:cxn ang="0">
                  <a:pos x="360" y="222"/>
                </a:cxn>
                <a:cxn ang="0">
                  <a:pos x="354" y="257"/>
                </a:cxn>
                <a:cxn ang="0">
                  <a:pos x="350" y="291"/>
                </a:cxn>
                <a:cxn ang="0">
                  <a:pos x="340" y="315"/>
                </a:cxn>
                <a:cxn ang="0">
                  <a:pos x="331" y="338"/>
                </a:cxn>
                <a:cxn ang="0">
                  <a:pos x="321" y="363"/>
                </a:cxn>
                <a:cxn ang="0">
                  <a:pos x="312" y="386"/>
                </a:cxn>
                <a:cxn ang="0">
                  <a:pos x="302" y="409"/>
                </a:cxn>
                <a:cxn ang="0">
                  <a:pos x="293" y="433"/>
                </a:cxn>
                <a:cxn ang="0">
                  <a:pos x="283" y="456"/>
                </a:cxn>
                <a:cxn ang="0">
                  <a:pos x="274" y="480"/>
                </a:cxn>
                <a:cxn ang="0">
                  <a:pos x="259" y="485"/>
                </a:cxn>
                <a:cxn ang="0">
                  <a:pos x="244" y="489"/>
                </a:cxn>
                <a:cxn ang="0">
                  <a:pos x="229" y="494"/>
                </a:cxn>
                <a:cxn ang="0">
                  <a:pos x="214" y="499"/>
                </a:cxn>
                <a:cxn ang="0">
                  <a:pos x="199" y="502"/>
                </a:cxn>
                <a:cxn ang="0">
                  <a:pos x="184" y="507"/>
                </a:cxn>
                <a:cxn ang="0">
                  <a:pos x="169" y="511"/>
                </a:cxn>
                <a:cxn ang="0">
                  <a:pos x="154" y="516"/>
                </a:cxn>
                <a:cxn ang="0">
                  <a:pos x="138" y="521"/>
                </a:cxn>
                <a:cxn ang="0">
                  <a:pos x="123" y="525"/>
                </a:cxn>
                <a:cxn ang="0">
                  <a:pos x="108" y="530"/>
                </a:cxn>
                <a:cxn ang="0">
                  <a:pos x="93" y="533"/>
                </a:cxn>
                <a:cxn ang="0">
                  <a:pos x="78" y="538"/>
                </a:cxn>
                <a:cxn ang="0">
                  <a:pos x="63" y="542"/>
                </a:cxn>
                <a:cxn ang="0">
                  <a:pos x="48" y="547"/>
                </a:cxn>
                <a:cxn ang="0">
                  <a:pos x="33" y="552"/>
                </a:cxn>
                <a:cxn ang="0">
                  <a:pos x="18" y="508"/>
                </a:cxn>
                <a:cxn ang="0">
                  <a:pos x="7" y="451"/>
                </a:cxn>
                <a:cxn ang="0">
                  <a:pos x="0" y="386"/>
                </a:cxn>
                <a:cxn ang="0">
                  <a:pos x="0" y="312"/>
                </a:cxn>
                <a:cxn ang="0">
                  <a:pos x="9" y="234"/>
                </a:cxn>
                <a:cxn ang="0">
                  <a:pos x="28" y="154"/>
                </a:cxn>
                <a:cxn ang="0">
                  <a:pos x="61" y="76"/>
                </a:cxn>
                <a:cxn ang="0">
                  <a:pos x="107" y="0"/>
                </a:cxn>
              </a:cxnLst>
              <a:rect l="0" t="0" r="r" b="b"/>
              <a:pathLst>
                <a:path w="369" h="552">
                  <a:moveTo>
                    <a:pt x="107" y="0"/>
                  </a:moveTo>
                  <a:lnTo>
                    <a:pt x="129" y="11"/>
                  </a:lnTo>
                  <a:lnTo>
                    <a:pt x="152" y="23"/>
                  </a:lnTo>
                  <a:lnTo>
                    <a:pt x="174" y="34"/>
                  </a:lnTo>
                  <a:lnTo>
                    <a:pt x="197" y="46"/>
                  </a:lnTo>
                  <a:lnTo>
                    <a:pt x="218" y="58"/>
                  </a:lnTo>
                  <a:lnTo>
                    <a:pt x="240" y="70"/>
                  </a:lnTo>
                  <a:lnTo>
                    <a:pt x="263" y="81"/>
                  </a:lnTo>
                  <a:lnTo>
                    <a:pt x="285" y="93"/>
                  </a:lnTo>
                  <a:lnTo>
                    <a:pt x="296" y="100"/>
                  </a:lnTo>
                  <a:lnTo>
                    <a:pt x="306" y="108"/>
                  </a:lnTo>
                  <a:lnTo>
                    <a:pt x="316" y="115"/>
                  </a:lnTo>
                  <a:lnTo>
                    <a:pt x="328" y="123"/>
                  </a:lnTo>
                  <a:lnTo>
                    <a:pt x="338" y="131"/>
                  </a:lnTo>
                  <a:lnTo>
                    <a:pt x="349" y="138"/>
                  </a:lnTo>
                  <a:lnTo>
                    <a:pt x="359" y="146"/>
                  </a:lnTo>
                  <a:lnTo>
                    <a:pt x="369" y="153"/>
                  </a:lnTo>
                  <a:lnTo>
                    <a:pt x="365" y="187"/>
                  </a:lnTo>
                  <a:lnTo>
                    <a:pt x="360" y="222"/>
                  </a:lnTo>
                  <a:lnTo>
                    <a:pt x="354" y="257"/>
                  </a:lnTo>
                  <a:lnTo>
                    <a:pt x="350" y="291"/>
                  </a:lnTo>
                  <a:lnTo>
                    <a:pt x="340" y="315"/>
                  </a:lnTo>
                  <a:lnTo>
                    <a:pt x="331" y="338"/>
                  </a:lnTo>
                  <a:lnTo>
                    <a:pt x="321" y="363"/>
                  </a:lnTo>
                  <a:lnTo>
                    <a:pt x="312" y="386"/>
                  </a:lnTo>
                  <a:lnTo>
                    <a:pt x="302" y="409"/>
                  </a:lnTo>
                  <a:lnTo>
                    <a:pt x="293" y="433"/>
                  </a:lnTo>
                  <a:lnTo>
                    <a:pt x="283" y="456"/>
                  </a:lnTo>
                  <a:lnTo>
                    <a:pt x="274" y="480"/>
                  </a:lnTo>
                  <a:lnTo>
                    <a:pt x="259" y="485"/>
                  </a:lnTo>
                  <a:lnTo>
                    <a:pt x="244" y="489"/>
                  </a:lnTo>
                  <a:lnTo>
                    <a:pt x="229" y="494"/>
                  </a:lnTo>
                  <a:lnTo>
                    <a:pt x="214" y="499"/>
                  </a:lnTo>
                  <a:lnTo>
                    <a:pt x="199" y="502"/>
                  </a:lnTo>
                  <a:lnTo>
                    <a:pt x="184" y="507"/>
                  </a:lnTo>
                  <a:lnTo>
                    <a:pt x="169" y="511"/>
                  </a:lnTo>
                  <a:lnTo>
                    <a:pt x="154" y="516"/>
                  </a:lnTo>
                  <a:lnTo>
                    <a:pt x="138" y="521"/>
                  </a:lnTo>
                  <a:lnTo>
                    <a:pt x="123" y="525"/>
                  </a:lnTo>
                  <a:lnTo>
                    <a:pt x="108" y="530"/>
                  </a:lnTo>
                  <a:lnTo>
                    <a:pt x="93" y="533"/>
                  </a:lnTo>
                  <a:lnTo>
                    <a:pt x="78" y="538"/>
                  </a:lnTo>
                  <a:lnTo>
                    <a:pt x="63" y="542"/>
                  </a:lnTo>
                  <a:lnTo>
                    <a:pt x="48" y="547"/>
                  </a:lnTo>
                  <a:lnTo>
                    <a:pt x="33" y="552"/>
                  </a:lnTo>
                  <a:lnTo>
                    <a:pt x="18" y="508"/>
                  </a:lnTo>
                  <a:lnTo>
                    <a:pt x="7" y="451"/>
                  </a:lnTo>
                  <a:lnTo>
                    <a:pt x="0" y="386"/>
                  </a:lnTo>
                  <a:lnTo>
                    <a:pt x="0" y="312"/>
                  </a:lnTo>
                  <a:lnTo>
                    <a:pt x="9" y="234"/>
                  </a:lnTo>
                  <a:lnTo>
                    <a:pt x="28" y="154"/>
                  </a:lnTo>
                  <a:lnTo>
                    <a:pt x="61" y="76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6842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76" name="Freeform 60"/>
            <p:cNvSpPr>
              <a:spLocks/>
            </p:cNvSpPr>
            <p:nvPr/>
          </p:nvSpPr>
          <p:spPr bwMode="auto">
            <a:xfrm>
              <a:off x="5101" y="2346"/>
              <a:ext cx="178" cy="273"/>
            </a:xfrm>
            <a:custGeom>
              <a:avLst/>
              <a:gdLst/>
              <a:ahLst/>
              <a:cxnLst>
                <a:cxn ang="0">
                  <a:pos x="103" y="0"/>
                </a:cxn>
                <a:cxn ang="0">
                  <a:pos x="124" y="12"/>
                </a:cxn>
                <a:cxn ang="0">
                  <a:pos x="146" y="22"/>
                </a:cxn>
                <a:cxn ang="0">
                  <a:pos x="166" y="34"/>
                </a:cxn>
                <a:cxn ang="0">
                  <a:pos x="188" y="44"/>
                </a:cxn>
                <a:cxn ang="0">
                  <a:pos x="209" y="55"/>
                </a:cxn>
                <a:cxn ang="0">
                  <a:pos x="230" y="67"/>
                </a:cxn>
                <a:cxn ang="0">
                  <a:pos x="251" y="77"/>
                </a:cxn>
                <a:cxn ang="0">
                  <a:pos x="272" y="89"/>
                </a:cxn>
                <a:cxn ang="0">
                  <a:pos x="283" y="96"/>
                </a:cxn>
                <a:cxn ang="0">
                  <a:pos x="293" y="104"/>
                </a:cxn>
                <a:cxn ang="0">
                  <a:pos x="303" y="111"/>
                </a:cxn>
                <a:cxn ang="0">
                  <a:pos x="315" y="119"/>
                </a:cxn>
                <a:cxn ang="0">
                  <a:pos x="325" y="127"/>
                </a:cxn>
                <a:cxn ang="0">
                  <a:pos x="336" y="134"/>
                </a:cxn>
                <a:cxn ang="0">
                  <a:pos x="346" y="142"/>
                </a:cxn>
                <a:cxn ang="0">
                  <a:pos x="356" y="149"/>
                </a:cxn>
                <a:cxn ang="0">
                  <a:pos x="352" y="183"/>
                </a:cxn>
                <a:cxn ang="0">
                  <a:pos x="348" y="218"/>
                </a:cxn>
                <a:cxn ang="0">
                  <a:pos x="345" y="253"/>
                </a:cxn>
                <a:cxn ang="0">
                  <a:pos x="340" y="287"/>
                </a:cxn>
                <a:cxn ang="0">
                  <a:pos x="330" y="311"/>
                </a:cxn>
                <a:cxn ang="0">
                  <a:pos x="321" y="334"/>
                </a:cxn>
                <a:cxn ang="0">
                  <a:pos x="310" y="359"/>
                </a:cxn>
                <a:cxn ang="0">
                  <a:pos x="301" y="382"/>
                </a:cxn>
                <a:cxn ang="0">
                  <a:pos x="291" y="405"/>
                </a:cxn>
                <a:cxn ang="0">
                  <a:pos x="280" y="429"/>
                </a:cxn>
                <a:cxn ang="0">
                  <a:pos x="271" y="452"/>
                </a:cxn>
                <a:cxn ang="0">
                  <a:pos x="261" y="476"/>
                </a:cxn>
                <a:cxn ang="0">
                  <a:pos x="246" y="481"/>
                </a:cxn>
                <a:cxn ang="0">
                  <a:pos x="232" y="484"/>
                </a:cxn>
                <a:cxn ang="0">
                  <a:pos x="217" y="489"/>
                </a:cxn>
                <a:cxn ang="0">
                  <a:pos x="202" y="493"/>
                </a:cxn>
                <a:cxn ang="0">
                  <a:pos x="187" y="498"/>
                </a:cxn>
                <a:cxn ang="0">
                  <a:pos x="173" y="502"/>
                </a:cxn>
                <a:cxn ang="0">
                  <a:pos x="158" y="506"/>
                </a:cxn>
                <a:cxn ang="0">
                  <a:pos x="143" y="511"/>
                </a:cxn>
                <a:cxn ang="0">
                  <a:pos x="128" y="515"/>
                </a:cxn>
                <a:cxn ang="0">
                  <a:pos x="114" y="519"/>
                </a:cxn>
                <a:cxn ang="0">
                  <a:pos x="99" y="523"/>
                </a:cxn>
                <a:cxn ang="0">
                  <a:pos x="85" y="528"/>
                </a:cxn>
                <a:cxn ang="0">
                  <a:pos x="70" y="533"/>
                </a:cxn>
                <a:cxn ang="0">
                  <a:pos x="56" y="536"/>
                </a:cxn>
                <a:cxn ang="0">
                  <a:pos x="41" y="541"/>
                </a:cxn>
                <a:cxn ang="0">
                  <a:pos x="26" y="545"/>
                </a:cxn>
                <a:cxn ang="0">
                  <a:pos x="13" y="502"/>
                </a:cxn>
                <a:cxn ang="0">
                  <a:pos x="5" y="445"/>
                </a:cxn>
                <a:cxn ang="0">
                  <a:pos x="0" y="379"/>
                </a:cxn>
                <a:cxn ang="0">
                  <a:pos x="3" y="306"/>
                </a:cxn>
                <a:cxn ang="0">
                  <a:pos x="13" y="230"/>
                </a:cxn>
                <a:cxn ang="0">
                  <a:pos x="33" y="151"/>
                </a:cxn>
                <a:cxn ang="0">
                  <a:pos x="61" y="74"/>
                </a:cxn>
                <a:cxn ang="0">
                  <a:pos x="103" y="0"/>
                </a:cxn>
              </a:cxnLst>
              <a:rect l="0" t="0" r="r" b="b"/>
              <a:pathLst>
                <a:path w="356" h="545">
                  <a:moveTo>
                    <a:pt x="103" y="0"/>
                  </a:moveTo>
                  <a:lnTo>
                    <a:pt x="124" y="12"/>
                  </a:lnTo>
                  <a:lnTo>
                    <a:pt x="146" y="22"/>
                  </a:lnTo>
                  <a:lnTo>
                    <a:pt x="166" y="34"/>
                  </a:lnTo>
                  <a:lnTo>
                    <a:pt x="188" y="44"/>
                  </a:lnTo>
                  <a:lnTo>
                    <a:pt x="209" y="55"/>
                  </a:lnTo>
                  <a:lnTo>
                    <a:pt x="230" y="67"/>
                  </a:lnTo>
                  <a:lnTo>
                    <a:pt x="251" y="77"/>
                  </a:lnTo>
                  <a:lnTo>
                    <a:pt x="272" y="89"/>
                  </a:lnTo>
                  <a:lnTo>
                    <a:pt x="283" y="96"/>
                  </a:lnTo>
                  <a:lnTo>
                    <a:pt x="293" y="104"/>
                  </a:lnTo>
                  <a:lnTo>
                    <a:pt x="303" y="111"/>
                  </a:lnTo>
                  <a:lnTo>
                    <a:pt x="315" y="119"/>
                  </a:lnTo>
                  <a:lnTo>
                    <a:pt x="325" y="127"/>
                  </a:lnTo>
                  <a:lnTo>
                    <a:pt x="336" y="134"/>
                  </a:lnTo>
                  <a:lnTo>
                    <a:pt x="346" y="142"/>
                  </a:lnTo>
                  <a:lnTo>
                    <a:pt x="356" y="149"/>
                  </a:lnTo>
                  <a:lnTo>
                    <a:pt x="352" y="183"/>
                  </a:lnTo>
                  <a:lnTo>
                    <a:pt x="348" y="218"/>
                  </a:lnTo>
                  <a:lnTo>
                    <a:pt x="345" y="253"/>
                  </a:lnTo>
                  <a:lnTo>
                    <a:pt x="340" y="287"/>
                  </a:lnTo>
                  <a:lnTo>
                    <a:pt x="330" y="311"/>
                  </a:lnTo>
                  <a:lnTo>
                    <a:pt x="321" y="334"/>
                  </a:lnTo>
                  <a:lnTo>
                    <a:pt x="310" y="359"/>
                  </a:lnTo>
                  <a:lnTo>
                    <a:pt x="301" y="382"/>
                  </a:lnTo>
                  <a:lnTo>
                    <a:pt x="291" y="405"/>
                  </a:lnTo>
                  <a:lnTo>
                    <a:pt x="280" y="429"/>
                  </a:lnTo>
                  <a:lnTo>
                    <a:pt x="271" y="452"/>
                  </a:lnTo>
                  <a:lnTo>
                    <a:pt x="261" y="476"/>
                  </a:lnTo>
                  <a:lnTo>
                    <a:pt x="246" y="481"/>
                  </a:lnTo>
                  <a:lnTo>
                    <a:pt x="232" y="484"/>
                  </a:lnTo>
                  <a:lnTo>
                    <a:pt x="217" y="489"/>
                  </a:lnTo>
                  <a:lnTo>
                    <a:pt x="202" y="493"/>
                  </a:lnTo>
                  <a:lnTo>
                    <a:pt x="187" y="498"/>
                  </a:lnTo>
                  <a:lnTo>
                    <a:pt x="173" y="502"/>
                  </a:lnTo>
                  <a:lnTo>
                    <a:pt x="158" y="506"/>
                  </a:lnTo>
                  <a:lnTo>
                    <a:pt x="143" y="511"/>
                  </a:lnTo>
                  <a:lnTo>
                    <a:pt x="128" y="515"/>
                  </a:lnTo>
                  <a:lnTo>
                    <a:pt x="114" y="519"/>
                  </a:lnTo>
                  <a:lnTo>
                    <a:pt x="99" y="523"/>
                  </a:lnTo>
                  <a:lnTo>
                    <a:pt x="85" y="528"/>
                  </a:lnTo>
                  <a:lnTo>
                    <a:pt x="70" y="533"/>
                  </a:lnTo>
                  <a:lnTo>
                    <a:pt x="56" y="536"/>
                  </a:lnTo>
                  <a:lnTo>
                    <a:pt x="41" y="541"/>
                  </a:lnTo>
                  <a:lnTo>
                    <a:pt x="26" y="545"/>
                  </a:lnTo>
                  <a:lnTo>
                    <a:pt x="13" y="502"/>
                  </a:lnTo>
                  <a:lnTo>
                    <a:pt x="5" y="445"/>
                  </a:lnTo>
                  <a:lnTo>
                    <a:pt x="0" y="379"/>
                  </a:lnTo>
                  <a:lnTo>
                    <a:pt x="3" y="306"/>
                  </a:lnTo>
                  <a:lnTo>
                    <a:pt x="13" y="230"/>
                  </a:lnTo>
                  <a:lnTo>
                    <a:pt x="33" y="151"/>
                  </a:lnTo>
                  <a:lnTo>
                    <a:pt x="61" y="74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7C44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77" name="Freeform 61"/>
            <p:cNvSpPr>
              <a:spLocks/>
            </p:cNvSpPr>
            <p:nvPr/>
          </p:nvSpPr>
          <p:spPr bwMode="auto">
            <a:xfrm>
              <a:off x="5108" y="2348"/>
              <a:ext cx="171" cy="270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258" y="84"/>
                </a:cxn>
                <a:cxn ang="0">
                  <a:pos x="342" y="144"/>
                </a:cxn>
                <a:cxn ang="0">
                  <a:pos x="331" y="282"/>
                </a:cxn>
                <a:cxn ang="0">
                  <a:pos x="247" y="471"/>
                </a:cxn>
                <a:cxn ang="0">
                  <a:pos x="16" y="538"/>
                </a:cxn>
                <a:cxn ang="0">
                  <a:pos x="7" y="494"/>
                </a:cxn>
                <a:cxn ang="0">
                  <a:pos x="1" y="438"/>
                </a:cxn>
                <a:cxn ang="0">
                  <a:pos x="0" y="372"/>
                </a:cxn>
                <a:cxn ang="0">
                  <a:pos x="5" y="299"/>
                </a:cxn>
                <a:cxn ang="0">
                  <a:pos x="15" y="223"/>
                </a:cxn>
                <a:cxn ang="0">
                  <a:pos x="34" y="146"/>
                </a:cxn>
                <a:cxn ang="0">
                  <a:pos x="60" y="71"/>
                </a:cxn>
                <a:cxn ang="0">
                  <a:pos x="97" y="0"/>
                </a:cxn>
              </a:cxnLst>
              <a:rect l="0" t="0" r="r" b="b"/>
              <a:pathLst>
                <a:path w="342" h="538">
                  <a:moveTo>
                    <a:pt x="97" y="0"/>
                  </a:moveTo>
                  <a:lnTo>
                    <a:pt x="258" y="84"/>
                  </a:lnTo>
                  <a:lnTo>
                    <a:pt x="342" y="144"/>
                  </a:lnTo>
                  <a:lnTo>
                    <a:pt x="331" y="282"/>
                  </a:lnTo>
                  <a:lnTo>
                    <a:pt x="247" y="471"/>
                  </a:lnTo>
                  <a:lnTo>
                    <a:pt x="16" y="538"/>
                  </a:lnTo>
                  <a:lnTo>
                    <a:pt x="7" y="494"/>
                  </a:lnTo>
                  <a:lnTo>
                    <a:pt x="1" y="438"/>
                  </a:lnTo>
                  <a:lnTo>
                    <a:pt x="0" y="372"/>
                  </a:lnTo>
                  <a:lnTo>
                    <a:pt x="5" y="299"/>
                  </a:lnTo>
                  <a:lnTo>
                    <a:pt x="15" y="223"/>
                  </a:lnTo>
                  <a:lnTo>
                    <a:pt x="34" y="146"/>
                  </a:lnTo>
                  <a:lnTo>
                    <a:pt x="60" y="71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8C44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78" name="Freeform 62"/>
            <p:cNvSpPr>
              <a:spLocks/>
            </p:cNvSpPr>
            <p:nvPr/>
          </p:nvSpPr>
          <p:spPr bwMode="auto">
            <a:xfrm>
              <a:off x="4899" y="2071"/>
              <a:ext cx="276" cy="198"/>
            </a:xfrm>
            <a:custGeom>
              <a:avLst/>
              <a:gdLst/>
              <a:ahLst/>
              <a:cxnLst>
                <a:cxn ang="0">
                  <a:pos x="20" y="269"/>
                </a:cxn>
                <a:cxn ang="0">
                  <a:pos x="60" y="286"/>
                </a:cxn>
                <a:cxn ang="0">
                  <a:pos x="100" y="304"/>
                </a:cxn>
                <a:cxn ang="0">
                  <a:pos x="141" y="320"/>
                </a:cxn>
                <a:cxn ang="0">
                  <a:pos x="180" y="337"/>
                </a:cxn>
                <a:cxn ang="0">
                  <a:pos x="220" y="353"/>
                </a:cxn>
                <a:cxn ang="0">
                  <a:pos x="260" y="370"/>
                </a:cxn>
                <a:cxn ang="0">
                  <a:pos x="301" y="388"/>
                </a:cxn>
                <a:cxn ang="0">
                  <a:pos x="329" y="393"/>
                </a:cxn>
                <a:cxn ang="0">
                  <a:pos x="349" y="388"/>
                </a:cxn>
                <a:cxn ang="0">
                  <a:pos x="369" y="383"/>
                </a:cxn>
                <a:cxn ang="0">
                  <a:pos x="388" y="378"/>
                </a:cxn>
                <a:cxn ang="0">
                  <a:pos x="404" y="362"/>
                </a:cxn>
                <a:cxn ang="0">
                  <a:pos x="418" y="335"/>
                </a:cxn>
                <a:cxn ang="0">
                  <a:pos x="432" y="307"/>
                </a:cxn>
                <a:cxn ang="0">
                  <a:pos x="445" y="279"/>
                </a:cxn>
                <a:cxn ang="0">
                  <a:pos x="464" y="247"/>
                </a:cxn>
                <a:cxn ang="0">
                  <a:pos x="491" y="211"/>
                </a:cxn>
                <a:cxn ang="0">
                  <a:pos x="516" y="174"/>
                </a:cxn>
                <a:cxn ang="0">
                  <a:pos x="540" y="139"/>
                </a:cxn>
                <a:cxn ang="0">
                  <a:pos x="540" y="108"/>
                </a:cxn>
                <a:cxn ang="0">
                  <a:pos x="516" y="83"/>
                </a:cxn>
                <a:cxn ang="0">
                  <a:pos x="491" y="58"/>
                </a:cxn>
                <a:cxn ang="0">
                  <a:pos x="464" y="34"/>
                </a:cxn>
                <a:cxn ang="0">
                  <a:pos x="375" y="12"/>
                </a:cxn>
                <a:cxn ang="0">
                  <a:pos x="251" y="2"/>
                </a:cxn>
                <a:cxn ang="0">
                  <a:pos x="158" y="2"/>
                </a:cxn>
                <a:cxn ang="0">
                  <a:pos x="92" y="13"/>
                </a:cxn>
                <a:cxn ang="0">
                  <a:pos x="50" y="38"/>
                </a:cxn>
                <a:cxn ang="0">
                  <a:pos x="23" y="80"/>
                </a:cxn>
                <a:cxn ang="0">
                  <a:pos x="9" y="138"/>
                </a:cxn>
                <a:cxn ang="0">
                  <a:pos x="2" y="215"/>
                </a:cxn>
              </a:cxnLst>
              <a:rect l="0" t="0" r="r" b="b"/>
              <a:pathLst>
                <a:path w="553" h="396">
                  <a:moveTo>
                    <a:pt x="0" y="261"/>
                  </a:moveTo>
                  <a:lnTo>
                    <a:pt x="20" y="269"/>
                  </a:lnTo>
                  <a:lnTo>
                    <a:pt x="40" y="278"/>
                  </a:lnTo>
                  <a:lnTo>
                    <a:pt x="60" y="286"/>
                  </a:lnTo>
                  <a:lnTo>
                    <a:pt x="81" y="294"/>
                  </a:lnTo>
                  <a:lnTo>
                    <a:pt x="100" y="304"/>
                  </a:lnTo>
                  <a:lnTo>
                    <a:pt x="120" y="312"/>
                  </a:lnTo>
                  <a:lnTo>
                    <a:pt x="141" y="320"/>
                  </a:lnTo>
                  <a:lnTo>
                    <a:pt x="160" y="328"/>
                  </a:lnTo>
                  <a:lnTo>
                    <a:pt x="180" y="337"/>
                  </a:lnTo>
                  <a:lnTo>
                    <a:pt x="200" y="345"/>
                  </a:lnTo>
                  <a:lnTo>
                    <a:pt x="220" y="353"/>
                  </a:lnTo>
                  <a:lnTo>
                    <a:pt x="240" y="362"/>
                  </a:lnTo>
                  <a:lnTo>
                    <a:pt x="260" y="370"/>
                  </a:lnTo>
                  <a:lnTo>
                    <a:pt x="280" y="378"/>
                  </a:lnTo>
                  <a:lnTo>
                    <a:pt x="301" y="388"/>
                  </a:lnTo>
                  <a:lnTo>
                    <a:pt x="320" y="396"/>
                  </a:lnTo>
                  <a:lnTo>
                    <a:pt x="329" y="393"/>
                  </a:lnTo>
                  <a:lnTo>
                    <a:pt x="340" y="391"/>
                  </a:lnTo>
                  <a:lnTo>
                    <a:pt x="349" y="388"/>
                  </a:lnTo>
                  <a:lnTo>
                    <a:pt x="359" y="385"/>
                  </a:lnTo>
                  <a:lnTo>
                    <a:pt x="369" y="383"/>
                  </a:lnTo>
                  <a:lnTo>
                    <a:pt x="378" y="381"/>
                  </a:lnTo>
                  <a:lnTo>
                    <a:pt x="388" y="378"/>
                  </a:lnTo>
                  <a:lnTo>
                    <a:pt x="397" y="376"/>
                  </a:lnTo>
                  <a:lnTo>
                    <a:pt x="404" y="362"/>
                  </a:lnTo>
                  <a:lnTo>
                    <a:pt x="411" y="348"/>
                  </a:lnTo>
                  <a:lnTo>
                    <a:pt x="418" y="335"/>
                  </a:lnTo>
                  <a:lnTo>
                    <a:pt x="425" y="321"/>
                  </a:lnTo>
                  <a:lnTo>
                    <a:pt x="432" y="307"/>
                  </a:lnTo>
                  <a:lnTo>
                    <a:pt x="439" y="293"/>
                  </a:lnTo>
                  <a:lnTo>
                    <a:pt x="445" y="279"/>
                  </a:lnTo>
                  <a:lnTo>
                    <a:pt x="452" y="265"/>
                  </a:lnTo>
                  <a:lnTo>
                    <a:pt x="464" y="247"/>
                  </a:lnTo>
                  <a:lnTo>
                    <a:pt x="477" y="229"/>
                  </a:lnTo>
                  <a:lnTo>
                    <a:pt x="491" y="211"/>
                  </a:lnTo>
                  <a:lnTo>
                    <a:pt x="503" y="193"/>
                  </a:lnTo>
                  <a:lnTo>
                    <a:pt x="516" y="174"/>
                  </a:lnTo>
                  <a:lnTo>
                    <a:pt x="529" y="156"/>
                  </a:lnTo>
                  <a:lnTo>
                    <a:pt x="540" y="139"/>
                  </a:lnTo>
                  <a:lnTo>
                    <a:pt x="553" y="120"/>
                  </a:lnTo>
                  <a:lnTo>
                    <a:pt x="540" y="108"/>
                  </a:lnTo>
                  <a:lnTo>
                    <a:pt x="529" y="95"/>
                  </a:lnTo>
                  <a:lnTo>
                    <a:pt x="516" y="83"/>
                  </a:lnTo>
                  <a:lnTo>
                    <a:pt x="503" y="71"/>
                  </a:lnTo>
                  <a:lnTo>
                    <a:pt x="491" y="58"/>
                  </a:lnTo>
                  <a:lnTo>
                    <a:pt x="477" y="46"/>
                  </a:lnTo>
                  <a:lnTo>
                    <a:pt x="464" y="34"/>
                  </a:lnTo>
                  <a:lnTo>
                    <a:pt x="452" y="21"/>
                  </a:lnTo>
                  <a:lnTo>
                    <a:pt x="375" y="12"/>
                  </a:lnTo>
                  <a:lnTo>
                    <a:pt x="309" y="6"/>
                  </a:lnTo>
                  <a:lnTo>
                    <a:pt x="251" y="2"/>
                  </a:lnTo>
                  <a:lnTo>
                    <a:pt x="200" y="0"/>
                  </a:lnTo>
                  <a:lnTo>
                    <a:pt x="158" y="2"/>
                  </a:lnTo>
                  <a:lnTo>
                    <a:pt x="122" y="6"/>
                  </a:lnTo>
                  <a:lnTo>
                    <a:pt x="92" y="13"/>
                  </a:lnTo>
                  <a:lnTo>
                    <a:pt x="69" y="25"/>
                  </a:lnTo>
                  <a:lnTo>
                    <a:pt x="50" y="38"/>
                  </a:lnTo>
                  <a:lnTo>
                    <a:pt x="35" y="57"/>
                  </a:lnTo>
                  <a:lnTo>
                    <a:pt x="23" y="80"/>
                  </a:lnTo>
                  <a:lnTo>
                    <a:pt x="15" y="106"/>
                  </a:lnTo>
                  <a:lnTo>
                    <a:pt x="9" y="138"/>
                  </a:lnTo>
                  <a:lnTo>
                    <a:pt x="5" y="174"/>
                  </a:lnTo>
                  <a:lnTo>
                    <a:pt x="2" y="215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rgbClr val="00334C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79" name="Freeform 63"/>
            <p:cNvSpPr>
              <a:spLocks/>
            </p:cNvSpPr>
            <p:nvPr/>
          </p:nvSpPr>
          <p:spPr bwMode="auto">
            <a:xfrm>
              <a:off x="4901" y="2076"/>
              <a:ext cx="274" cy="193"/>
            </a:xfrm>
            <a:custGeom>
              <a:avLst/>
              <a:gdLst/>
              <a:ahLst/>
              <a:cxnLst>
                <a:cxn ang="0">
                  <a:pos x="19" y="261"/>
                </a:cxn>
                <a:cxn ang="0">
                  <a:pos x="59" y="279"/>
                </a:cxn>
                <a:cxn ang="0">
                  <a:pos x="98" y="295"/>
                </a:cxn>
                <a:cxn ang="0">
                  <a:pos x="137" y="312"/>
                </a:cxn>
                <a:cxn ang="0">
                  <a:pos x="177" y="328"/>
                </a:cxn>
                <a:cxn ang="0">
                  <a:pos x="216" y="344"/>
                </a:cxn>
                <a:cxn ang="0">
                  <a:pos x="255" y="362"/>
                </a:cxn>
                <a:cxn ang="0">
                  <a:pos x="295" y="378"/>
                </a:cxn>
                <a:cxn ang="0">
                  <a:pos x="323" y="383"/>
                </a:cxn>
                <a:cxn ang="0">
                  <a:pos x="343" y="378"/>
                </a:cxn>
                <a:cxn ang="0">
                  <a:pos x="363" y="373"/>
                </a:cxn>
                <a:cxn ang="0">
                  <a:pos x="382" y="368"/>
                </a:cxn>
                <a:cxn ang="0">
                  <a:pos x="398" y="352"/>
                </a:cxn>
                <a:cxn ang="0">
                  <a:pos x="412" y="325"/>
                </a:cxn>
                <a:cxn ang="0">
                  <a:pos x="426" y="297"/>
                </a:cxn>
                <a:cxn ang="0">
                  <a:pos x="439" y="269"/>
                </a:cxn>
                <a:cxn ang="0">
                  <a:pos x="458" y="237"/>
                </a:cxn>
                <a:cxn ang="0">
                  <a:pos x="485" y="201"/>
                </a:cxn>
                <a:cxn ang="0">
                  <a:pos x="510" y="164"/>
                </a:cxn>
                <a:cxn ang="0">
                  <a:pos x="534" y="129"/>
                </a:cxn>
                <a:cxn ang="0">
                  <a:pos x="534" y="98"/>
                </a:cxn>
                <a:cxn ang="0">
                  <a:pos x="510" y="73"/>
                </a:cxn>
                <a:cxn ang="0">
                  <a:pos x="485" y="49"/>
                </a:cxn>
                <a:cxn ang="0">
                  <a:pos x="458" y="25"/>
                </a:cxn>
                <a:cxn ang="0">
                  <a:pos x="369" y="7"/>
                </a:cxn>
                <a:cxn ang="0">
                  <a:pos x="246" y="0"/>
                </a:cxn>
                <a:cxn ang="0">
                  <a:pos x="155" y="3"/>
                </a:cxn>
                <a:cxn ang="0">
                  <a:pos x="91" y="17"/>
                </a:cxn>
                <a:cxn ang="0">
                  <a:pos x="49" y="43"/>
                </a:cxn>
                <a:cxn ang="0">
                  <a:pos x="24" y="84"/>
                </a:cxn>
                <a:cxn ang="0">
                  <a:pos x="10" y="139"/>
                </a:cxn>
                <a:cxn ang="0">
                  <a:pos x="2" y="211"/>
                </a:cxn>
              </a:cxnLst>
              <a:rect l="0" t="0" r="r" b="b"/>
              <a:pathLst>
                <a:path w="547" h="386">
                  <a:moveTo>
                    <a:pt x="0" y="253"/>
                  </a:moveTo>
                  <a:lnTo>
                    <a:pt x="19" y="261"/>
                  </a:lnTo>
                  <a:lnTo>
                    <a:pt x="39" y="270"/>
                  </a:lnTo>
                  <a:lnTo>
                    <a:pt x="59" y="279"/>
                  </a:lnTo>
                  <a:lnTo>
                    <a:pt x="78" y="287"/>
                  </a:lnTo>
                  <a:lnTo>
                    <a:pt x="98" y="295"/>
                  </a:lnTo>
                  <a:lnTo>
                    <a:pt x="117" y="304"/>
                  </a:lnTo>
                  <a:lnTo>
                    <a:pt x="137" y="312"/>
                  </a:lnTo>
                  <a:lnTo>
                    <a:pt x="158" y="320"/>
                  </a:lnTo>
                  <a:lnTo>
                    <a:pt x="177" y="328"/>
                  </a:lnTo>
                  <a:lnTo>
                    <a:pt x="197" y="336"/>
                  </a:lnTo>
                  <a:lnTo>
                    <a:pt x="216" y="344"/>
                  </a:lnTo>
                  <a:lnTo>
                    <a:pt x="236" y="352"/>
                  </a:lnTo>
                  <a:lnTo>
                    <a:pt x="255" y="362"/>
                  </a:lnTo>
                  <a:lnTo>
                    <a:pt x="275" y="370"/>
                  </a:lnTo>
                  <a:lnTo>
                    <a:pt x="295" y="378"/>
                  </a:lnTo>
                  <a:lnTo>
                    <a:pt x="314" y="386"/>
                  </a:lnTo>
                  <a:lnTo>
                    <a:pt x="323" y="383"/>
                  </a:lnTo>
                  <a:lnTo>
                    <a:pt x="334" y="381"/>
                  </a:lnTo>
                  <a:lnTo>
                    <a:pt x="343" y="378"/>
                  </a:lnTo>
                  <a:lnTo>
                    <a:pt x="353" y="375"/>
                  </a:lnTo>
                  <a:lnTo>
                    <a:pt x="363" y="373"/>
                  </a:lnTo>
                  <a:lnTo>
                    <a:pt x="372" y="371"/>
                  </a:lnTo>
                  <a:lnTo>
                    <a:pt x="382" y="368"/>
                  </a:lnTo>
                  <a:lnTo>
                    <a:pt x="391" y="366"/>
                  </a:lnTo>
                  <a:lnTo>
                    <a:pt x="398" y="352"/>
                  </a:lnTo>
                  <a:lnTo>
                    <a:pt x="405" y="338"/>
                  </a:lnTo>
                  <a:lnTo>
                    <a:pt x="412" y="325"/>
                  </a:lnTo>
                  <a:lnTo>
                    <a:pt x="419" y="311"/>
                  </a:lnTo>
                  <a:lnTo>
                    <a:pt x="426" y="297"/>
                  </a:lnTo>
                  <a:lnTo>
                    <a:pt x="433" y="283"/>
                  </a:lnTo>
                  <a:lnTo>
                    <a:pt x="439" y="269"/>
                  </a:lnTo>
                  <a:lnTo>
                    <a:pt x="446" y="255"/>
                  </a:lnTo>
                  <a:lnTo>
                    <a:pt x="458" y="237"/>
                  </a:lnTo>
                  <a:lnTo>
                    <a:pt x="471" y="219"/>
                  </a:lnTo>
                  <a:lnTo>
                    <a:pt x="485" y="201"/>
                  </a:lnTo>
                  <a:lnTo>
                    <a:pt x="497" y="183"/>
                  </a:lnTo>
                  <a:lnTo>
                    <a:pt x="510" y="164"/>
                  </a:lnTo>
                  <a:lnTo>
                    <a:pt x="523" y="146"/>
                  </a:lnTo>
                  <a:lnTo>
                    <a:pt x="534" y="129"/>
                  </a:lnTo>
                  <a:lnTo>
                    <a:pt x="547" y="110"/>
                  </a:lnTo>
                  <a:lnTo>
                    <a:pt x="534" y="98"/>
                  </a:lnTo>
                  <a:lnTo>
                    <a:pt x="523" y="86"/>
                  </a:lnTo>
                  <a:lnTo>
                    <a:pt x="510" y="73"/>
                  </a:lnTo>
                  <a:lnTo>
                    <a:pt x="497" y="62"/>
                  </a:lnTo>
                  <a:lnTo>
                    <a:pt x="485" y="49"/>
                  </a:lnTo>
                  <a:lnTo>
                    <a:pt x="471" y="38"/>
                  </a:lnTo>
                  <a:lnTo>
                    <a:pt x="458" y="25"/>
                  </a:lnTo>
                  <a:lnTo>
                    <a:pt x="446" y="13"/>
                  </a:lnTo>
                  <a:lnTo>
                    <a:pt x="369" y="7"/>
                  </a:lnTo>
                  <a:lnTo>
                    <a:pt x="304" y="2"/>
                  </a:lnTo>
                  <a:lnTo>
                    <a:pt x="246" y="0"/>
                  </a:lnTo>
                  <a:lnTo>
                    <a:pt x="197" y="1"/>
                  </a:lnTo>
                  <a:lnTo>
                    <a:pt x="155" y="3"/>
                  </a:lnTo>
                  <a:lnTo>
                    <a:pt x="121" y="9"/>
                  </a:lnTo>
                  <a:lnTo>
                    <a:pt x="91" y="17"/>
                  </a:lnTo>
                  <a:lnTo>
                    <a:pt x="68" y="28"/>
                  </a:lnTo>
                  <a:lnTo>
                    <a:pt x="49" y="43"/>
                  </a:lnTo>
                  <a:lnTo>
                    <a:pt x="34" y="62"/>
                  </a:lnTo>
                  <a:lnTo>
                    <a:pt x="24" y="84"/>
                  </a:lnTo>
                  <a:lnTo>
                    <a:pt x="16" y="109"/>
                  </a:lnTo>
                  <a:lnTo>
                    <a:pt x="10" y="139"/>
                  </a:lnTo>
                  <a:lnTo>
                    <a:pt x="6" y="172"/>
                  </a:lnTo>
                  <a:lnTo>
                    <a:pt x="2" y="211"/>
                  </a:lnTo>
                  <a:lnTo>
                    <a:pt x="0" y="253"/>
                  </a:lnTo>
                  <a:close/>
                </a:path>
              </a:pathLst>
            </a:custGeom>
            <a:solidFill>
              <a:srgbClr val="003542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80" name="Freeform 64"/>
            <p:cNvSpPr>
              <a:spLocks/>
            </p:cNvSpPr>
            <p:nvPr/>
          </p:nvSpPr>
          <p:spPr bwMode="auto">
            <a:xfrm>
              <a:off x="4904" y="2080"/>
              <a:ext cx="271" cy="189"/>
            </a:xfrm>
            <a:custGeom>
              <a:avLst/>
              <a:gdLst/>
              <a:ahLst/>
              <a:cxnLst>
                <a:cxn ang="0">
                  <a:pos x="19" y="256"/>
                </a:cxn>
                <a:cxn ang="0">
                  <a:pos x="57" y="272"/>
                </a:cxn>
                <a:cxn ang="0">
                  <a:pos x="96" y="288"/>
                </a:cxn>
                <a:cxn ang="0">
                  <a:pos x="134" y="304"/>
                </a:cxn>
                <a:cxn ang="0">
                  <a:pos x="173" y="320"/>
                </a:cxn>
                <a:cxn ang="0">
                  <a:pos x="211" y="336"/>
                </a:cxn>
                <a:cxn ang="0">
                  <a:pos x="251" y="353"/>
                </a:cxn>
                <a:cxn ang="0">
                  <a:pos x="289" y="369"/>
                </a:cxn>
                <a:cxn ang="0">
                  <a:pos x="317" y="374"/>
                </a:cxn>
                <a:cxn ang="0">
                  <a:pos x="337" y="369"/>
                </a:cxn>
                <a:cxn ang="0">
                  <a:pos x="357" y="364"/>
                </a:cxn>
                <a:cxn ang="0">
                  <a:pos x="376" y="359"/>
                </a:cxn>
                <a:cxn ang="0">
                  <a:pos x="392" y="343"/>
                </a:cxn>
                <a:cxn ang="0">
                  <a:pos x="406" y="316"/>
                </a:cxn>
                <a:cxn ang="0">
                  <a:pos x="420" y="288"/>
                </a:cxn>
                <a:cxn ang="0">
                  <a:pos x="433" y="260"/>
                </a:cxn>
                <a:cxn ang="0">
                  <a:pos x="452" y="228"/>
                </a:cxn>
                <a:cxn ang="0">
                  <a:pos x="479" y="192"/>
                </a:cxn>
                <a:cxn ang="0">
                  <a:pos x="504" y="155"/>
                </a:cxn>
                <a:cxn ang="0">
                  <a:pos x="528" y="120"/>
                </a:cxn>
                <a:cxn ang="0">
                  <a:pos x="528" y="90"/>
                </a:cxn>
                <a:cxn ang="0">
                  <a:pos x="504" y="66"/>
                </a:cxn>
                <a:cxn ang="0">
                  <a:pos x="479" y="42"/>
                </a:cxn>
                <a:cxn ang="0">
                  <a:pos x="452" y="18"/>
                </a:cxn>
                <a:cxn ang="0">
                  <a:pos x="365" y="2"/>
                </a:cxn>
                <a:cxn ang="0">
                  <a:pos x="243" y="0"/>
                </a:cxn>
                <a:cxn ang="0">
                  <a:pos x="153" y="6"/>
                </a:cxn>
                <a:cxn ang="0">
                  <a:pos x="89" y="22"/>
                </a:cxn>
                <a:cxn ang="0">
                  <a:pos x="49" y="49"/>
                </a:cxn>
                <a:cxn ang="0">
                  <a:pos x="25" y="89"/>
                </a:cxn>
                <a:cxn ang="0">
                  <a:pos x="11" y="142"/>
                </a:cxn>
                <a:cxn ang="0">
                  <a:pos x="3" y="208"/>
                </a:cxn>
              </a:cxnLst>
              <a:rect l="0" t="0" r="r" b="b"/>
              <a:pathLst>
                <a:path w="541" h="377">
                  <a:moveTo>
                    <a:pt x="0" y="248"/>
                  </a:moveTo>
                  <a:lnTo>
                    <a:pt x="19" y="256"/>
                  </a:lnTo>
                  <a:lnTo>
                    <a:pt x="38" y="264"/>
                  </a:lnTo>
                  <a:lnTo>
                    <a:pt x="57" y="272"/>
                  </a:lnTo>
                  <a:lnTo>
                    <a:pt x="77" y="280"/>
                  </a:lnTo>
                  <a:lnTo>
                    <a:pt x="96" y="288"/>
                  </a:lnTo>
                  <a:lnTo>
                    <a:pt x="115" y="296"/>
                  </a:lnTo>
                  <a:lnTo>
                    <a:pt x="134" y="304"/>
                  </a:lnTo>
                  <a:lnTo>
                    <a:pt x="154" y="312"/>
                  </a:lnTo>
                  <a:lnTo>
                    <a:pt x="173" y="320"/>
                  </a:lnTo>
                  <a:lnTo>
                    <a:pt x="193" y="328"/>
                  </a:lnTo>
                  <a:lnTo>
                    <a:pt x="211" y="336"/>
                  </a:lnTo>
                  <a:lnTo>
                    <a:pt x="231" y="344"/>
                  </a:lnTo>
                  <a:lnTo>
                    <a:pt x="251" y="353"/>
                  </a:lnTo>
                  <a:lnTo>
                    <a:pt x="270" y="361"/>
                  </a:lnTo>
                  <a:lnTo>
                    <a:pt x="289" y="369"/>
                  </a:lnTo>
                  <a:lnTo>
                    <a:pt x="308" y="377"/>
                  </a:lnTo>
                  <a:lnTo>
                    <a:pt x="317" y="374"/>
                  </a:lnTo>
                  <a:lnTo>
                    <a:pt x="328" y="372"/>
                  </a:lnTo>
                  <a:lnTo>
                    <a:pt x="337" y="369"/>
                  </a:lnTo>
                  <a:lnTo>
                    <a:pt x="347" y="366"/>
                  </a:lnTo>
                  <a:lnTo>
                    <a:pt x="357" y="364"/>
                  </a:lnTo>
                  <a:lnTo>
                    <a:pt x="366" y="362"/>
                  </a:lnTo>
                  <a:lnTo>
                    <a:pt x="376" y="359"/>
                  </a:lnTo>
                  <a:lnTo>
                    <a:pt x="385" y="357"/>
                  </a:lnTo>
                  <a:lnTo>
                    <a:pt x="392" y="343"/>
                  </a:lnTo>
                  <a:lnTo>
                    <a:pt x="399" y="329"/>
                  </a:lnTo>
                  <a:lnTo>
                    <a:pt x="406" y="316"/>
                  </a:lnTo>
                  <a:lnTo>
                    <a:pt x="413" y="302"/>
                  </a:lnTo>
                  <a:lnTo>
                    <a:pt x="420" y="288"/>
                  </a:lnTo>
                  <a:lnTo>
                    <a:pt x="427" y="274"/>
                  </a:lnTo>
                  <a:lnTo>
                    <a:pt x="433" y="260"/>
                  </a:lnTo>
                  <a:lnTo>
                    <a:pt x="440" y="246"/>
                  </a:lnTo>
                  <a:lnTo>
                    <a:pt x="452" y="228"/>
                  </a:lnTo>
                  <a:lnTo>
                    <a:pt x="465" y="210"/>
                  </a:lnTo>
                  <a:lnTo>
                    <a:pt x="479" y="192"/>
                  </a:lnTo>
                  <a:lnTo>
                    <a:pt x="491" y="174"/>
                  </a:lnTo>
                  <a:lnTo>
                    <a:pt x="504" y="155"/>
                  </a:lnTo>
                  <a:lnTo>
                    <a:pt x="517" y="137"/>
                  </a:lnTo>
                  <a:lnTo>
                    <a:pt x="528" y="120"/>
                  </a:lnTo>
                  <a:lnTo>
                    <a:pt x="541" y="101"/>
                  </a:lnTo>
                  <a:lnTo>
                    <a:pt x="528" y="90"/>
                  </a:lnTo>
                  <a:lnTo>
                    <a:pt x="517" y="78"/>
                  </a:lnTo>
                  <a:lnTo>
                    <a:pt x="504" y="66"/>
                  </a:lnTo>
                  <a:lnTo>
                    <a:pt x="491" y="54"/>
                  </a:lnTo>
                  <a:lnTo>
                    <a:pt x="479" y="42"/>
                  </a:lnTo>
                  <a:lnTo>
                    <a:pt x="465" y="30"/>
                  </a:lnTo>
                  <a:lnTo>
                    <a:pt x="452" y="18"/>
                  </a:lnTo>
                  <a:lnTo>
                    <a:pt x="440" y="7"/>
                  </a:lnTo>
                  <a:lnTo>
                    <a:pt x="365" y="2"/>
                  </a:lnTo>
                  <a:lnTo>
                    <a:pt x="299" y="0"/>
                  </a:lnTo>
                  <a:lnTo>
                    <a:pt x="243" y="0"/>
                  </a:lnTo>
                  <a:lnTo>
                    <a:pt x="194" y="1"/>
                  </a:lnTo>
                  <a:lnTo>
                    <a:pt x="153" y="6"/>
                  </a:lnTo>
                  <a:lnTo>
                    <a:pt x="118" y="12"/>
                  </a:lnTo>
                  <a:lnTo>
                    <a:pt x="89" y="22"/>
                  </a:lnTo>
                  <a:lnTo>
                    <a:pt x="68" y="33"/>
                  </a:lnTo>
                  <a:lnTo>
                    <a:pt x="49" y="49"/>
                  </a:lnTo>
                  <a:lnTo>
                    <a:pt x="35" y="67"/>
                  </a:lnTo>
                  <a:lnTo>
                    <a:pt x="25" y="89"/>
                  </a:lnTo>
                  <a:lnTo>
                    <a:pt x="17" y="113"/>
                  </a:lnTo>
                  <a:lnTo>
                    <a:pt x="11" y="142"/>
                  </a:lnTo>
                  <a:lnTo>
                    <a:pt x="7" y="173"/>
                  </a:lnTo>
                  <a:lnTo>
                    <a:pt x="3" y="208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rgbClr val="003833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81" name="Freeform 65"/>
            <p:cNvSpPr>
              <a:spLocks/>
            </p:cNvSpPr>
            <p:nvPr/>
          </p:nvSpPr>
          <p:spPr bwMode="auto">
            <a:xfrm>
              <a:off x="4907" y="2084"/>
              <a:ext cx="268" cy="185"/>
            </a:xfrm>
            <a:custGeom>
              <a:avLst/>
              <a:gdLst/>
              <a:ahLst/>
              <a:cxnLst>
                <a:cxn ang="0">
                  <a:pos x="19" y="252"/>
                </a:cxn>
                <a:cxn ang="0">
                  <a:pos x="57" y="267"/>
                </a:cxn>
                <a:cxn ang="0">
                  <a:pos x="95" y="283"/>
                </a:cxn>
                <a:cxn ang="0">
                  <a:pos x="133" y="298"/>
                </a:cxn>
                <a:cxn ang="0">
                  <a:pos x="171" y="314"/>
                </a:cxn>
                <a:cxn ang="0">
                  <a:pos x="209" y="331"/>
                </a:cxn>
                <a:cxn ang="0">
                  <a:pos x="247" y="346"/>
                </a:cxn>
                <a:cxn ang="0">
                  <a:pos x="285" y="362"/>
                </a:cxn>
                <a:cxn ang="0">
                  <a:pos x="312" y="367"/>
                </a:cxn>
                <a:cxn ang="0">
                  <a:pos x="332" y="362"/>
                </a:cxn>
                <a:cxn ang="0">
                  <a:pos x="352" y="357"/>
                </a:cxn>
                <a:cxn ang="0">
                  <a:pos x="371" y="352"/>
                </a:cxn>
                <a:cxn ang="0">
                  <a:pos x="387" y="336"/>
                </a:cxn>
                <a:cxn ang="0">
                  <a:pos x="401" y="309"/>
                </a:cxn>
                <a:cxn ang="0">
                  <a:pos x="415" y="281"/>
                </a:cxn>
                <a:cxn ang="0">
                  <a:pos x="428" y="253"/>
                </a:cxn>
                <a:cxn ang="0">
                  <a:pos x="447" y="221"/>
                </a:cxn>
                <a:cxn ang="0">
                  <a:pos x="474" y="185"/>
                </a:cxn>
                <a:cxn ang="0">
                  <a:pos x="499" y="148"/>
                </a:cxn>
                <a:cxn ang="0">
                  <a:pos x="523" y="113"/>
                </a:cxn>
                <a:cxn ang="0">
                  <a:pos x="523" y="83"/>
                </a:cxn>
                <a:cxn ang="0">
                  <a:pos x="499" y="60"/>
                </a:cxn>
                <a:cxn ang="0">
                  <a:pos x="474" y="37"/>
                </a:cxn>
                <a:cxn ang="0">
                  <a:pos x="447" y="14"/>
                </a:cxn>
                <a:cxn ang="0">
                  <a:pos x="360" y="0"/>
                </a:cxn>
                <a:cxn ang="0">
                  <a:pos x="239" y="1"/>
                </a:cxn>
                <a:cxn ang="0">
                  <a:pos x="151" y="10"/>
                </a:cxn>
                <a:cxn ang="0">
                  <a:pos x="89" y="29"/>
                </a:cxn>
                <a:cxn ang="0">
                  <a:pos x="50" y="57"/>
                </a:cxn>
                <a:cxn ang="0">
                  <a:pos x="26" y="95"/>
                </a:cxn>
                <a:cxn ang="0">
                  <a:pos x="13" y="146"/>
                </a:cxn>
                <a:cxn ang="0">
                  <a:pos x="4" y="208"/>
                </a:cxn>
              </a:cxnLst>
              <a:rect l="0" t="0" r="r" b="b"/>
              <a:pathLst>
                <a:path w="536" h="370">
                  <a:moveTo>
                    <a:pt x="0" y="244"/>
                  </a:moveTo>
                  <a:lnTo>
                    <a:pt x="19" y="252"/>
                  </a:lnTo>
                  <a:lnTo>
                    <a:pt x="38" y="260"/>
                  </a:lnTo>
                  <a:lnTo>
                    <a:pt x="57" y="267"/>
                  </a:lnTo>
                  <a:lnTo>
                    <a:pt x="76" y="275"/>
                  </a:lnTo>
                  <a:lnTo>
                    <a:pt x="95" y="283"/>
                  </a:lnTo>
                  <a:lnTo>
                    <a:pt x="114" y="291"/>
                  </a:lnTo>
                  <a:lnTo>
                    <a:pt x="133" y="298"/>
                  </a:lnTo>
                  <a:lnTo>
                    <a:pt x="152" y="306"/>
                  </a:lnTo>
                  <a:lnTo>
                    <a:pt x="171" y="314"/>
                  </a:lnTo>
                  <a:lnTo>
                    <a:pt x="189" y="322"/>
                  </a:lnTo>
                  <a:lnTo>
                    <a:pt x="209" y="331"/>
                  </a:lnTo>
                  <a:lnTo>
                    <a:pt x="227" y="337"/>
                  </a:lnTo>
                  <a:lnTo>
                    <a:pt x="247" y="346"/>
                  </a:lnTo>
                  <a:lnTo>
                    <a:pt x="265" y="354"/>
                  </a:lnTo>
                  <a:lnTo>
                    <a:pt x="285" y="362"/>
                  </a:lnTo>
                  <a:lnTo>
                    <a:pt x="303" y="370"/>
                  </a:lnTo>
                  <a:lnTo>
                    <a:pt x="312" y="367"/>
                  </a:lnTo>
                  <a:lnTo>
                    <a:pt x="323" y="365"/>
                  </a:lnTo>
                  <a:lnTo>
                    <a:pt x="332" y="362"/>
                  </a:lnTo>
                  <a:lnTo>
                    <a:pt x="342" y="359"/>
                  </a:lnTo>
                  <a:lnTo>
                    <a:pt x="352" y="357"/>
                  </a:lnTo>
                  <a:lnTo>
                    <a:pt x="361" y="355"/>
                  </a:lnTo>
                  <a:lnTo>
                    <a:pt x="371" y="352"/>
                  </a:lnTo>
                  <a:lnTo>
                    <a:pt x="380" y="350"/>
                  </a:lnTo>
                  <a:lnTo>
                    <a:pt x="387" y="336"/>
                  </a:lnTo>
                  <a:lnTo>
                    <a:pt x="394" y="322"/>
                  </a:lnTo>
                  <a:lnTo>
                    <a:pt x="401" y="309"/>
                  </a:lnTo>
                  <a:lnTo>
                    <a:pt x="408" y="295"/>
                  </a:lnTo>
                  <a:lnTo>
                    <a:pt x="415" y="281"/>
                  </a:lnTo>
                  <a:lnTo>
                    <a:pt x="422" y="267"/>
                  </a:lnTo>
                  <a:lnTo>
                    <a:pt x="428" y="253"/>
                  </a:lnTo>
                  <a:lnTo>
                    <a:pt x="435" y="239"/>
                  </a:lnTo>
                  <a:lnTo>
                    <a:pt x="447" y="221"/>
                  </a:lnTo>
                  <a:lnTo>
                    <a:pt x="460" y="203"/>
                  </a:lnTo>
                  <a:lnTo>
                    <a:pt x="474" y="185"/>
                  </a:lnTo>
                  <a:lnTo>
                    <a:pt x="486" y="167"/>
                  </a:lnTo>
                  <a:lnTo>
                    <a:pt x="499" y="148"/>
                  </a:lnTo>
                  <a:lnTo>
                    <a:pt x="512" y="130"/>
                  </a:lnTo>
                  <a:lnTo>
                    <a:pt x="523" y="113"/>
                  </a:lnTo>
                  <a:lnTo>
                    <a:pt x="536" y="94"/>
                  </a:lnTo>
                  <a:lnTo>
                    <a:pt x="523" y="83"/>
                  </a:lnTo>
                  <a:lnTo>
                    <a:pt x="512" y="71"/>
                  </a:lnTo>
                  <a:lnTo>
                    <a:pt x="499" y="60"/>
                  </a:lnTo>
                  <a:lnTo>
                    <a:pt x="486" y="48"/>
                  </a:lnTo>
                  <a:lnTo>
                    <a:pt x="474" y="37"/>
                  </a:lnTo>
                  <a:lnTo>
                    <a:pt x="460" y="25"/>
                  </a:lnTo>
                  <a:lnTo>
                    <a:pt x="447" y="14"/>
                  </a:lnTo>
                  <a:lnTo>
                    <a:pt x="435" y="2"/>
                  </a:lnTo>
                  <a:lnTo>
                    <a:pt x="360" y="0"/>
                  </a:lnTo>
                  <a:lnTo>
                    <a:pt x="295" y="0"/>
                  </a:lnTo>
                  <a:lnTo>
                    <a:pt x="239" y="1"/>
                  </a:lnTo>
                  <a:lnTo>
                    <a:pt x="192" y="4"/>
                  </a:lnTo>
                  <a:lnTo>
                    <a:pt x="151" y="10"/>
                  </a:lnTo>
                  <a:lnTo>
                    <a:pt x="117" y="18"/>
                  </a:lnTo>
                  <a:lnTo>
                    <a:pt x="89" y="29"/>
                  </a:lnTo>
                  <a:lnTo>
                    <a:pt x="67" y="41"/>
                  </a:lnTo>
                  <a:lnTo>
                    <a:pt x="50" y="57"/>
                  </a:lnTo>
                  <a:lnTo>
                    <a:pt x="36" y="75"/>
                  </a:lnTo>
                  <a:lnTo>
                    <a:pt x="26" y="95"/>
                  </a:lnTo>
                  <a:lnTo>
                    <a:pt x="19" y="120"/>
                  </a:lnTo>
                  <a:lnTo>
                    <a:pt x="13" y="146"/>
                  </a:lnTo>
                  <a:lnTo>
                    <a:pt x="8" y="175"/>
                  </a:lnTo>
                  <a:lnTo>
                    <a:pt x="4" y="208"/>
                  </a:lnTo>
                  <a:lnTo>
                    <a:pt x="0" y="244"/>
                  </a:lnTo>
                  <a:close/>
                </a:path>
              </a:pathLst>
            </a:custGeom>
            <a:solidFill>
              <a:srgbClr val="113A26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82" name="Freeform 66"/>
            <p:cNvSpPr>
              <a:spLocks/>
            </p:cNvSpPr>
            <p:nvPr/>
          </p:nvSpPr>
          <p:spPr bwMode="auto">
            <a:xfrm>
              <a:off x="4910" y="2086"/>
              <a:ext cx="265" cy="183"/>
            </a:xfrm>
            <a:custGeom>
              <a:avLst/>
              <a:gdLst/>
              <a:ahLst/>
              <a:cxnLst>
                <a:cxn ang="0">
                  <a:pos x="19" y="250"/>
                </a:cxn>
                <a:cxn ang="0">
                  <a:pos x="55" y="265"/>
                </a:cxn>
                <a:cxn ang="0">
                  <a:pos x="93" y="282"/>
                </a:cxn>
                <a:cxn ang="0">
                  <a:pos x="130" y="297"/>
                </a:cxn>
                <a:cxn ang="0">
                  <a:pos x="167" y="312"/>
                </a:cxn>
                <a:cxn ang="0">
                  <a:pos x="204" y="327"/>
                </a:cxn>
                <a:cxn ang="0">
                  <a:pos x="242" y="343"/>
                </a:cxn>
                <a:cxn ang="0">
                  <a:pos x="279" y="358"/>
                </a:cxn>
                <a:cxn ang="0">
                  <a:pos x="306" y="363"/>
                </a:cxn>
                <a:cxn ang="0">
                  <a:pos x="326" y="358"/>
                </a:cxn>
                <a:cxn ang="0">
                  <a:pos x="346" y="353"/>
                </a:cxn>
                <a:cxn ang="0">
                  <a:pos x="365" y="348"/>
                </a:cxn>
                <a:cxn ang="0">
                  <a:pos x="381" y="332"/>
                </a:cxn>
                <a:cxn ang="0">
                  <a:pos x="395" y="305"/>
                </a:cxn>
                <a:cxn ang="0">
                  <a:pos x="409" y="277"/>
                </a:cxn>
                <a:cxn ang="0">
                  <a:pos x="422" y="249"/>
                </a:cxn>
                <a:cxn ang="0">
                  <a:pos x="441" y="217"/>
                </a:cxn>
                <a:cxn ang="0">
                  <a:pos x="468" y="181"/>
                </a:cxn>
                <a:cxn ang="0">
                  <a:pos x="493" y="144"/>
                </a:cxn>
                <a:cxn ang="0">
                  <a:pos x="517" y="109"/>
                </a:cxn>
                <a:cxn ang="0">
                  <a:pos x="517" y="79"/>
                </a:cxn>
                <a:cxn ang="0">
                  <a:pos x="493" y="57"/>
                </a:cxn>
                <a:cxn ang="0">
                  <a:pos x="468" y="34"/>
                </a:cxn>
                <a:cxn ang="0">
                  <a:pos x="441" y="12"/>
                </a:cxn>
                <a:cxn ang="0">
                  <a:pos x="355" y="0"/>
                </a:cxn>
                <a:cxn ang="0">
                  <a:pos x="235" y="6"/>
                </a:cxn>
                <a:cxn ang="0">
                  <a:pos x="148" y="19"/>
                </a:cxn>
                <a:cxn ang="0">
                  <a:pos x="88" y="38"/>
                </a:cxn>
                <a:cxn ang="0">
                  <a:pos x="50" y="68"/>
                </a:cxn>
                <a:cxn ang="0">
                  <a:pos x="27" y="105"/>
                </a:cxn>
                <a:cxn ang="0">
                  <a:pos x="14" y="152"/>
                </a:cxn>
                <a:cxn ang="0">
                  <a:pos x="5" y="210"/>
                </a:cxn>
              </a:cxnLst>
              <a:rect l="0" t="0" r="r" b="b"/>
              <a:pathLst>
                <a:path w="530" h="366">
                  <a:moveTo>
                    <a:pt x="0" y="242"/>
                  </a:moveTo>
                  <a:lnTo>
                    <a:pt x="19" y="250"/>
                  </a:lnTo>
                  <a:lnTo>
                    <a:pt x="37" y="257"/>
                  </a:lnTo>
                  <a:lnTo>
                    <a:pt x="55" y="265"/>
                  </a:lnTo>
                  <a:lnTo>
                    <a:pt x="75" y="274"/>
                  </a:lnTo>
                  <a:lnTo>
                    <a:pt x="93" y="282"/>
                  </a:lnTo>
                  <a:lnTo>
                    <a:pt x="112" y="288"/>
                  </a:lnTo>
                  <a:lnTo>
                    <a:pt x="130" y="297"/>
                  </a:lnTo>
                  <a:lnTo>
                    <a:pt x="149" y="303"/>
                  </a:lnTo>
                  <a:lnTo>
                    <a:pt x="167" y="312"/>
                  </a:lnTo>
                  <a:lnTo>
                    <a:pt x="186" y="320"/>
                  </a:lnTo>
                  <a:lnTo>
                    <a:pt x="204" y="327"/>
                  </a:lnTo>
                  <a:lnTo>
                    <a:pt x="224" y="335"/>
                  </a:lnTo>
                  <a:lnTo>
                    <a:pt x="242" y="343"/>
                  </a:lnTo>
                  <a:lnTo>
                    <a:pt x="260" y="351"/>
                  </a:lnTo>
                  <a:lnTo>
                    <a:pt x="279" y="358"/>
                  </a:lnTo>
                  <a:lnTo>
                    <a:pt x="297" y="366"/>
                  </a:lnTo>
                  <a:lnTo>
                    <a:pt x="306" y="363"/>
                  </a:lnTo>
                  <a:lnTo>
                    <a:pt x="317" y="361"/>
                  </a:lnTo>
                  <a:lnTo>
                    <a:pt x="326" y="358"/>
                  </a:lnTo>
                  <a:lnTo>
                    <a:pt x="336" y="355"/>
                  </a:lnTo>
                  <a:lnTo>
                    <a:pt x="346" y="353"/>
                  </a:lnTo>
                  <a:lnTo>
                    <a:pt x="355" y="351"/>
                  </a:lnTo>
                  <a:lnTo>
                    <a:pt x="365" y="348"/>
                  </a:lnTo>
                  <a:lnTo>
                    <a:pt x="374" y="346"/>
                  </a:lnTo>
                  <a:lnTo>
                    <a:pt x="381" y="332"/>
                  </a:lnTo>
                  <a:lnTo>
                    <a:pt x="388" y="318"/>
                  </a:lnTo>
                  <a:lnTo>
                    <a:pt x="395" y="305"/>
                  </a:lnTo>
                  <a:lnTo>
                    <a:pt x="402" y="291"/>
                  </a:lnTo>
                  <a:lnTo>
                    <a:pt x="409" y="277"/>
                  </a:lnTo>
                  <a:lnTo>
                    <a:pt x="416" y="263"/>
                  </a:lnTo>
                  <a:lnTo>
                    <a:pt x="422" y="249"/>
                  </a:lnTo>
                  <a:lnTo>
                    <a:pt x="429" y="235"/>
                  </a:lnTo>
                  <a:lnTo>
                    <a:pt x="441" y="217"/>
                  </a:lnTo>
                  <a:lnTo>
                    <a:pt x="454" y="199"/>
                  </a:lnTo>
                  <a:lnTo>
                    <a:pt x="468" y="181"/>
                  </a:lnTo>
                  <a:lnTo>
                    <a:pt x="480" y="163"/>
                  </a:lnTo>
                  <a:lnTo>
                    <a:pt x="493" y="144"/>
                  </a:lnTo>
                  <a:lnTo>
                    <a:pt x="506" y="126"/>
                  </a:lnTo>
                  <a:lnTo>
                    <a:pt x="517" y="109"/>
                  </a:lnTo>
                  <a:lnTo>
                    <a:pt x="530" y="90"/>
                  </a:lnTo>
                  <a:lnTo>
                    <a:pt x="517" y="79"/>
                  </a:lnTo>
                  <a:lnTo>
                    <a:pt x="506" y="67"/>
                  </a:lnTo>
                  <a:lnTo>
                    <a:pt x="493" y="57"/>
                  </a:lnTo>
                  <a:lnTo>
                    <a:pt x="480" y="45"/>
                  </a:lnTo>
                  <a:lnTo>
                    <a:pt x="468" y="34"/>
                  </a:lnTo>
                  <a:lnTo>
                    <a:pt x="454" y="22"/>
                  </a:lnTo>
                  <a:lnTo>
                    <a:pt x="441" y="12"/>
                  </a:lnTo>
                  <a:lnTo>
                    <a:pt x="429" y="0"/>
                  </a:lnTo>
                  <a:lnTo>
                    <a:pt x="355" y="0"/>
                  </a:lnTo>
                  <a:lnTo>
                    <a:pt x="290" y="1"/>
                  </a:lnTo>
                  <a:lnTo>
                    <a:pt x="235" y="6"/>
                  </a:lnTo>
                  <a:lnTo>
                    <a:pt x="188" y="11"/>
                  </a:lnTo>
                  <a:lnTo>
                    <a:pt x="148" y="19"/>
                  </a:lnTo>
                  <a:lnTo>
                    <a:pt x="115" y="28"/>
                  </a:lnTo>
                  <a:lnTo>
                    <a:pt x="88" y="38"/>
                  </a:lnTo>
                  <a:lnTo>
                    <a:pt x="67" y="52"/>
                  </a:lnTo>
                  <a:lnTo>
                    <a:pt x="50" y="68"/>
                  </a:lnTo>
                  <a:lnTo>
                    <a:pt x="37" y="86"/>
                  </a:lnTo>
                  <a:lnTo>
                    <a:pt x="27" y="105"/>
                  </a:lnTo>
                  <a:lnTo>
                    <a:pt x="20" y="128"/>
                  </a:lnTo>
                  <a:lnTo>
                    <a:pt x="14" y="152"/>
                  </a:lnTo>
                  <a:lnTo>
                    <a:pt x="9" y="180"/>
                  </a:lnTo>
                  <a:lnTo>
                    <a:pt x="5" y="210"/>
                  </a:lnTo>
                  <a:lnTo>
                    <a:pt x="0" y="242"/>
                  </a:lnTo>
                  <a:close/>
                </a:path>
              </a:pathLst>
            </a:custGeom>
            <a:solidFill>
              <a:srgbClr val="233A19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83" name="Freeform 67"/>
            <p:cNvSpPr>
              <a:spLocks/>
            </p:cNvSpPr>
            <p:nvPr/>
          </p:nvSpPr>
          <p:spPr bwMode="auto">
            <a:xfrm>
              <a:off x="4913" y="2087"/>
              <a:ext cx="262" cy="182"/>
            </a:xfrm>
            <a:custGeom>
              <a:avLst/>
              <a:gdLst/>
              <a:ahLst/>
              <a:cxnLst>
                <a:cxn ang="0">
                  <a:pos x="18" y="250"/>
                </a:cxn>
                <a:cxn ang="0">
                  <a:pos x="54" y="265"/>
                </a:cxn>
                <a:cxn ang="0">
                  <a:pos x="91" y="280"/>
                </a:cxn>
                <a:cxn ang="0">
                  <a:pos x="128" y="295"/>
                </a:cxn>
                <a:cxn ang="0">
                  <a:pos x="163" y="310"/>
                </a:cxn>
                <a:cxn ang="0">
                  <a:pos x="200" y="325"/>
                </a:cxn>
                <a:cxn ang="0">
                  <a:pos x="237" y="340"/>
                </a:cxn>
                <a:cxn ang="0">
                  <a:pos x="273" y="355"/>
                </a:cxn>
                <a:cxn ang="0">
                  <a:pos x="300" y="360"/>
                </a:cxn>
                <a:cxn ang="0">
                  <a:pos x="320" y="355"/>
                </a:cxn>
                <a:cxn ang="0">
                  <a:pos x="340" y="350"/>
                </a:cxn>
                <a:cxn ang="0">
                  <a:pos x="359" y="345"/>
                </a:cxn>
                <a:cxn ang="0">
                  <a:pos x="375" y="329"/>
                </a:cxn>
                <a:cxn ang="0">
                  <a:pos x="389" y="302"/>
                </a:cxn>
                <a:cxn ang="0">
                  <a:pos x="403" y="274"/>
                </a:cxn>
                <a:cxn ang="0">
                  <a:pos x="416" y="246"/>
                </a:cxn>
                <a:cxn ang="0">
                  <a:pos x="435" y="214"/>
                </a:cxn>
                <a:cxn ang="0">
                  <a:pos x="462" y="178"/>
                </a:cxn>
                <a:cxn ang="0">
                  <a:pos x="487" y="141"/>
                </a:cxn>
                <a:cxn ang="0">
                  <a:pos x="511" y="106"/>
                </a:cxn>
                <a:cxn ang="0">
                  <a:pos x="511" y="77"/>
                </a:cxn>
                <a:cxn ang="0">
                  <a:pos x="487" y="55"/>
                </a:cxn>
                <a:cxn ang="0">
                  <a:pos x="462" y="32"/>
                </a:cxn>
                <a:cxn ang="0">
                  <a:pos x="435" y="10"/>
                </a:cxn>
                <a:cxn ang="0">
                  <a:pos x="349" y="2"/>
                </a:cxn>
                <a:cxn ang="0">
                  <a:pos x="230" y="11"/>
                </a:cxn>
                <a:cxn ang="0">
                  <a:pos x="145" y="26"/>
                </a:cxn>
                <a:cxn ang="0">
                  <a:pos x="86" y="49"/>
                </a:cxn>
                <a:cxn ang="0">
                  <a:pos x="49" y="79"/>
                </a:cxn>
                <a:cxn ang="0">
                  <a:pos x="28" y="116"/>
                </a:cxn>
                <a:cxn ang="0">
                  <a:pos x="15" y="161"/>
                </a:cxn>
                <a:cxn ang="0">
                  <a:pos x="6" y="214"/>
                </a:cxn>
              </a:cxnLst>
              <a:rect l="0" t="0" r="r" b="b"/>
              <a:pathLst>
                <a:path w="524" h="363">
                  <a:moveTo>
                    <a:pt x="0" y="243"/>
                  </a:moveTo>
                  <a:lnTo>
                    <a:pt x="18" y="250"/>
                  </a:lnTo>
                  <a:lnTo>
                    <a:pt x="37" y="258"/>
                  </a:lnTo>
                  <a:lnTo>
                    <a:pt x="54" y="265"/>
                  </a:lnTo>
                  <a:lnTo>
                    <a:pt x="72" y="273"/>
                  </a:lnTo>
                  <a:lnTo>
                    <a:pt x="91" y="280"/>
                  </a:lnTo>
                  <a:lnTo>
                    <a:pt x="109" y="288"/>
                  </a:lnTo>
                  <a:lnTo>
                    <a:pt x="128" y="295"/>
                  </a:lnTo>
                  <a:lnTo>
                    <a:pt x="146" y="303"/>
                  </a:lnTo>
                  <a:lnTo>
                    <a:pt x="163" y="310"/>
                  </a:lnTo>
                  <a:lnTo>
                    <a:pt x="182" y="318"/>
                  </a:lnTo>
                  <a:lnTo>
                    <a:pt x="200" y="325"/>
                  </a:lnTo>
                  <a:lnTo>
                    <a:pt x="219" y="333"/>
                  </a:lnTo>
                  <a:lnTo>
                    <a:pt x="237" y="340"/>
                  </a:lnTo>
                  <a:lnTo>
                    <a:pt x="254" y="348"/>
                  </a:lnTo>
                  <a:lnTo>
                    <a:pt x="273" y="355"/>
                  </a:lnTo>
                  <a:lnTo>
                    <a:pt x="291" y="363"/>
                  </a:lnTo>
                  <a:lnTo>
                    <a:pt x="300" y="360"/>
                  </a:lnTo>
                  <a:lnTo>
                    <a:pt x="311" y="358"/>
                  </a:lnTo>
                  <a:lnTo>
                    <a:pt x="320" y="355"/>
                  </a:lnTo>
                  <a:lnTo>
                    <a:pt x="330" y="352"/>
                  </a:lnTo>
                  <a:lnTo>
                    <a:pt x="340" y="350"/>
                  </a:lnTo>
                  <a:lnTo>
                    <a:pt x="349" y="348"/>
                  </a:lnTo>
                  <a:lnTo>
                    <a:pt x="359" y="345"/>
                  </a:lnTo>
                  <a:lnTo>
                    <a:pt x="368" y="343"/>
                  </a:lnTo>
                  <a:lnTo>
                    <a:pt x="375" y="329"/>
                  </a:lnTo>
                  <a:lnTo>
                    <a:pt x="382" y="315"/>
                  </a:lnTo>
                  <a:lnTo>
                    <a:pt x="389" y="302"/>
                  </a:lnTo>
                  <a:lnTo>
                    <a:pt x="396" y="288"/>
                  </a:lnTo>
                  <a:lnTo>
                    <a:pt x="403" y="274"/>
                  </a:lnTo>
                  <a:lnTo>
                    <a:pt x="410" y="260"/>
                  </a:lnTo>
                  <a:lnTo>
                    <a:pt x="416" y="246"/>
                  </a:lnTo>
                  <a:lnTo>
                    <a:pt x="423" y="232"/>
                  </a:lnTo>
                  <a:lnTo>
                    <a:pt x="435" y="214"/>
                  </a:lnTo>
                  <a:lnTo>
                    <a:pt x="448" y="196"/>
                  </a:lnTo>
                  <a:lnTo>
                    <a:pt x="462" y="178"/>
                  </a:lnTo>
                  <a:lnTo>
                    <a:pt x="474" y="160"/>
                  </a:lnTo>
                  <a:lnTo>
                    <a:pt x="487" y="141"/>
                  </a:lnTo>
                  <a:lnTo>
                    <a:pt x="500" y="123"/>
                  </a:lnTo>
                  <a:lnTo>
                    <a:pt x="511" y="106"/>
                  </a:lnTo>
                  <a:lnTo>
                    <a:pt x="524" y="87"/>
                  </a:lnTo>
                  <a:lnTo>
                    <a:pt x="511" y="77"/>
                  </a:lnTo>
                  <a:lnTo>
                    <a:pt x="500" y="65"/>
                  </a:lnTo>
                  <a:lnTo>
                    <a:pt x="487" y="55"/>
                  </a:lnTo>
                  <a:lnTo>
                    <a:pt x="474" y="43"/>
                  </a:lnTo>
                  <a:lnTo>
                    <a:pt x="462" y="32"/>
                  </a:lnTo>
                  <a:lnTo>
                    <a:pt x="448" y="22"/>
                  </a:lnTo>
                  <a:lnTo>
                    <a:pt x="435" y="10"/>
                  </a:lnTo>
                  <a:lnTo>
                    <a:pt x="423" y="0"/>
                  </a:lnTo>
                  <a:lnTo>
                    <a:pt x="349" y="2"/>
                  </a:lnTo>
                  <a:lnTo>
                    <a:pt x="285" y="5"/>
                  </a:lnTo>
                  <a:lnTo>
                    <a:pt x="230" y="11"/>
                  </a:lnTo>
                  <a:lnTo>
                    <a:pt x="184" y="18"/>
                  </a:lnTo>
                  <a:lnTo>
                    <a:pt x="145" y="26"/>
                  </a:lnTo>
                  <a:lnTo>
                    <a:pt x="113" y="37"/>
                  </a:lnTo>
                  <a:lnTo>
                    <a:pt x="86" y="49"/>
                  </a:lnTo>
                  <a:lnTo>
                    <a:pt x="66" y="63"/>
                  </a:lnTo>
                  <a:lnTo>
                    <a:pt x="49" y="79"/>
                  </a:lnTo>
                  <a:lnTo>
                    <a:pt x="37" y="96"/>
                  </a:lnTo>
                  <a:lnTo>
                    <a:pt x="28" y="116"/>
                  </a:lnTo>
                  <a:lnTo>
                    <a:pt x="21" y="138"/>
                  </a:lnTo>
                  <a:lnTo>
                    <a:pt x="15" y="161"/>
                  </a:lnTo>
                  <a:lnTo>
                    <a:pt x="10" y="186"/>
                  </a:lnTo>
                  <a:lnTo>
                    <a:pt x="6" y="214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353D0C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84" name="Freeform 68"/>
            <p:cNvSpPr>
              <a:spLocks/>
            </p:cNvSpPr>
            <p:nvPr/>
          </p:nvSpPr>
          <p:spPr bwMode="auto">
            <a:xfrm>
              <a:off x="4916" y="2088"/>
              <a:ext cx="259" cy="181"/>
            </a:xfrm>
            <a:custGeom>
              <a:avLst/>
              <a:gdLst/>
              <a:ahLst/>
              <a:cxnLst>
                <a:cxn ang="0">
                  <a:pos x="18" y="250"/>
                </a:cxn>
                <a:cxn ang="0">
                  <a:pos x="54" y="265"/>
                </a:cxn>
                <a:cxn ang="0">
                  <a:pos x="89" y="280"/>
                </a:cxn>
                <a:cxn ang="0">
                  <a:pos x="125" y="295"/>
                </a:cxn>
                <a:cxn ang="0">
                  <a:pos x="161" y="309"/>
                </a:cxn>
                <a:cxn ang="0">
                  <a:pos x="197" y="324"/>
                </a:cxn>
                <a:cxn ang="0">
                  <a:pos x="232" y="339"/>
                </a:cxn>
                <a:cxn ang="0">
                  <a:pos x="268" y="354"/>
                </a:cxn>
                <a:cxn ang="0">
                  <a:pos x="294" y="358"/>
                </a:cxn>
                <a:cxn ang="0">
                  <a:pos x="314" y="353"/>
                </a:cxn>
                <a:cxn ang="0">
                  <a:pos x="334" y="348"/>
                </a:cxn>
                <a:cxn ang="0">
                  <a:pos x="353" y="343"/>
                </a:cxn>
                <a:cxn ang="0">
                  <a:pos x="369" y="327"/>
                </a:cxn>
                <a:cxn ang="0">
                  <a:pos x="383" y="300"/>
                </a:cxn>
                <a:cxn ang="0">
                  <a:pos x="397" y="272"/>
                </a:cxn>
                <a:cxn ang="0">
                  <a:pos x="410" y="244"/>
                </a:cxn>
                <a:cxn ang="0">
                  <a:pos x="429" y="212"/>
                </a:cxn>
                <a:cxn ang="0">
                  <a:pos x="456" y="176"/>
                </a:cxn>
                <a:cxn ang="0">
                  <a:pos x="481" y="139"/>
                </a:cxn>
                <a:cxn ang="0">
                  <a:pos x="505" y="104"/>
                </a:cxn>
                <a:cxn ang="0">
                  <a:pos x="505" y="75"/>
                </a:cxn>
                <a:cxn ang="0">
                  <a:pos x="481" y="54"/>
                </a:cxn>
                <a:cxn ang="0">
                  <a:pos x="456" y="32"/>
                </a:cxn>
                <a:cxn ang="0">
                  <a:pos x="429" y="10"/>
                </a:cxn>
                <a:cxn ang="0">
                  <a:pos x="344" y="5"/>
                </a:cxn>
                <a:cxn ang="0">
                  <a:pos x="226" y="17"/>
                </a:cxn>
                <a:cxn ang="0">
                  <a:pos x="142" y="37"/>
                </a:cxn>
                <a:cxn ang="0">
                  <a:pos x="85" y="61"/>
                </a:cxn>
                <a:cxn ang="0">
                  <a:pos x="49" y="92"/>
                </a:cxn>
                <a:cxn ang="0">
                  <a:pos x="28" y="128"/>
                </a:cxn>
                <a:cxn ang="0">
                  <a:pos x="16" y="171"/>
                </a:cxn>
                <a:cxn ang="0">
                  <a:pos x="5" y="218"/>
                </a:cxn>
              </a:cxnLst>
              <a:rect l="0" t="0" r="r" b="b"/>
              <a:pathLst>
                <a:path w="518" h="361">
                  <a:moveTo>
                    <a:pt x="0" y="243"/>
                  </a:moveTo>
                  <a:lnTo>
                    <a:pt x="18" y="250"/>
                  </a:lnTo>
                  <a:lnTo>
                    <a:pt x="35" y="258"/>
                  </a:lnTo>
                  <a:lnTo>
                    <a:pt x="54" y="265"/>
                  </a:lnTo>
                  <a:lnTo>
                    <a:pt x="71" y="272"/>
                  </a:lnTo>
                  <a:lnTo>
                    <a:pt x="89" y="280"/>
                  </a:lnTo>
                  <a:lnTo>
                    <a:pt x="107" y="287"/>
                  </a:lnTo>
                  <a:lnTo>
                    <a:pt x="125" y="295"/>
                  </a:lnTo>
                  <a:lnTo>
                    <a:pt x="142" y="302"/>
                  </a:lnTo>
                  <a:lnTo>
                    <a:pt x="161" y="309"/>
                  </a:lnTo>
                  <a:lnTo>
                    <a:pt x="178" y="317"/>
                  </a:lnTo>
                  <a:lnTo>
                    <a:pt x="197" y="324"/>
                  </a:lnTo>
                  <a:lnTo>
                    <a:pt x="214" y="331"/>
                  </a:lnTo>
                  <a:lnTo>
                    <a:pt x="232" y="339"/>
                  </a:lnTo>
                  <a:lnTo>
                    <a:pt x="250" y="346"/>
                  </a:lnTo>
                  <a:lnTo>
                    <a:pt x="268" y="354"/>
                  </a:lnTo>
                  <a:lnTo>
                    <a:pt x="285" y="361"/>
                  </a:lnTo>
                  <a:lnTo>
                    <a:pt x="294" y="358"/>
                  </a:lnTo>
                  <a:lnTo>
                    <a:pt x="305" y="356"/>
                  </a:lnTo>
                  <a:lnTo>
                    <a:pt x="314" y="353"/>
                  </a:lnTo>
                  <a:lnTo>
                    <a:pt x="324" y="350"/>
                  </a:lnTo>
                  <a:lnTo>
                    <a:pt x="334" y="348"/>
                  </a:lnTo>
                  <a:lnTo>
                    <a:pt x="343" y="346"/>
                  </a:lnTo>
                  <a:lnTo>
                    <a:pt x="353" y="343"/>
                  </a:lnTo>
                  <a:lnTo>
                    <a:pt x="362" y="341"/>
                  </a:lnTo>
                  <a:lnTo>
                    <a:pt x="369" y="327"/>
                  </a:lnTo>
                  <a:lnTo>
                    <a:pt x="376" y="313"/>
                  </a:lnTo>
                  <a:lnTo>
                    <a:pt x="383" y="300"/>
                  </a:lnTo>
                  <a:lnTo>
                    <a:pt x="390" y="286"/>
                  </a:lnTo>
                  <a:lnTo>
                    <a:pt x="397" y="272"/>
                  </a:lnTo>
                  <a:lnTo>
                    <a:pt x="404" y="258"/>
                  </a:lnTo>
                  <a:lnTo>
                    <a:pt x="410" y="244"/>
                  </a:lnTo>
                  <a:lnTo>
                    <a:pt x="417" y="230"/>
                  </a:lnTo>
                  <a:lnTo>
                    <a:pt x="429" y="212"/>
                  </a:lnTo>
                  <a:lnTo>
                    <a:pt x="442" y="194"/>
                  </a:lnTo>
                  <a:lnTo>
                    <a:pt x="456" y="176"/>
                  </a:lnTo>
                  <a:lnTo>
                    <a:pt x="468" y="158"/>
                  </a:lnTo>
                  <a:lnTo>
                    <a:pt x="481" y="139"/>
                  </a:lnTo>
                  <a:lnTo>
                    <a:pt x="494" y="121"/>
                  </a:lnTo>
                  <a:lnTo>
                    <a:pt x="505" y="104"/>
                  </a:lnTo>
                  <a:lnTo>
                    <a:pt x="518" y="85"/>
                  </a:lnTo>
                  <a:lnTo>
                    <a:pt x="505" y="75"/>
                  </a:lnTo>
                  <a:lnTo>
                    <a:pt x="494" y="65"/>
                  </a:lnTo>
                  <a:lnTo>
                    <a:pt x="481" y="54"/>
                  </a:lnTo>
                  <a:lnTo>
                    <a:pt x="468" y="43"/>
                  </a:lnTo>
                  <a:lnTo>
                    <a:pt x="456" y="32"/>
                  </a:lnTo>
                  <a:lnTo>
                    <a:pt x="442" y="22"/>
                  </a:lnTo>
                  <a:lnTo>
                    <a:pt x="429" y="10"/>
                  </a:lnTo>
                  <a:lnTo>
                    <a:pt x="417" y="0"/>
                  </a:lnTo>
                  <a:lnTo>
                    <a:pt x="344" y="5"/>
                  </a:lnTo>
                  <a:lnTo>
                    <a:pt x="281" y="10"/>
                  </a:lnTo>
                  <a:lnTo>
                    <a:pt x="226" y="17"/>
                  </a:lnTo>
                  <a:lnTo>
                    <a:pt x="180" y="26"/>
                  </a:lnTo>
                  <a:lnTo>
                    <a:pt x="142" y="37"/>
                  </a:lnTo>
                  <a:lnTo>
                    <a:pt x="111" y="48"/>
                  </a:lnTo>
                  <a:lnTo>
                    <a:pt x="85" y="61"/>
                  </a:lnTo>
                  <a:lnTo>
                    <a:pt x="65" y="76"/>
                  </a:lnTo>
                  <a:lnTo>
                    <a:pt x="49" y="92"/>
                  </a:lnTo>
                  <a:lnTo>
                    <a:pt x="38" y="109"/>
                  </a:lnTo>
                  <a:lnTo>
                    <a:pt x="28" y="128"/>
                  </a:lnTo>
                  <a:lnTo>
                    <a:pt x="22" y="149"/>
                  </a:lnTo>
                  <a:lnTo>
                    <a:pt x="16" y="171"/>
                  </a:lnTo>
                  <a:lnTo>
                    <a:pt x="11" y="194"/>
                  </a:lnTo>
                  <a:lnTo>
                    <a:pt x="5" y="218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473D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85" name="Freeform 69"/>
            <p:cNvSpPr>
              <a:spLocks/>
            </p:cNvSpPr>
            <p:nvPr/>
          </p:nvSpPr>
          <p:spPr bwMode="auto">
            <a:xfrm>
              <a:off x="4919" y="2090"/>
              <a:ext cx="256" cy="179"/>
            </a:xfrm>
            <a:custGeom>
              <a:avLst/>
              <a:gdLst/>
              <a:ahLst/>
              <a:cxnLst>
                <a:cxn ang="0">
                  <a:pos x="18" y="252"/>
                </a:cxn>
                <a:cxn ang="0">
                  <a:pos x="53" y="267"/>
                </a:cxn>
                <a:cxn ang="0">
                  <a:pos x="88" y="280"/>
                </a:cxn>
                <a:cxn ang="0">
                  <a:pos x="122" y="294"/>
                </a:cxn>
                <a:cxn ang="0">
                  <a:pos x="158" y="309"/>
                </a:cxn>
                <a:cxn ang="0">
                  <a:pos x="193" y="323"/>
                </a:cxn>
                <a:cxn ang="0">
                  <a:pos x="227" y="337"/>
                </a:cxn>
                <a:cxn ang="0">
                  <a:pos x="263" y="352"/>
                </a:cxn>
                <a:cxn ang="0">
                  <a:pos x="289" y="356"/>
                </a:cxn>
                <a:cxn ang="0">
                  <a:pos x="309" y="351"/>
                </a:cxn>
                <a:cxn ang="0">
                  <a:pos x="329" y="346"/>
                </a:cxn>
                <a:cxn ang="0">
                  <a:pos x="348" y="341"/>
                </a:cxn>
                <a:cxn ang="0">
                  <a:pos x="364" y="325"/>
                </a:cxn>
                <a:cxn ang="0">
                  <a:pos x="378" y="298"/>
                </a:cxn>
                <a:cxn ang="0">
                  <a:pos x="392" y="270"/>
                </a:cxn>
                <a:cxn ang="0">
                  <a:pos x="405" y="242"/>
                </a:cxn>
                <a:cxn ang="0">
                  <a:pos x="424" y="210"/>
                </a:cxn>
                <a:cxn ang="0">
                  <a:pos x="451" y="174"/>
                </a:cxn>
                <a:cxn ang="0">
                  <a:pos x="476" y="137"/>
                </a:cxn>
                <a:cxn ang="0">
                  <a:pos x="500" y="102"/>
                </a:cxn>
                <a:cxn ang="0">
                  <a:pos x="500" y="73"/>
                </a:cxn>
                <a:cxn ang="0">
                  <a:pos x="476" y="52"/>
                </a:cxn>
                <a:cxn ang="0">
                  <a:pos x="451" y="31"/>
                </a:cxn>
                <a:cxn ang="0">
                  <a:pos x="424" y="11"/>
                </a:cxn>
                <a:cxn ang="0">
                  <a:pos x="339" y="7"/>
                </a:cxn>
                <a:cxn ang="0">
                  <a:pos x="223" y="24"/>
                </a:cxn>
                <a:cxn ang="0">
                  <a:pos x="141" y="46"/>
                </a:cxn>
                <a:cxn ang="0">
                  <a:pos x="84" y="74"/>
                </a:cxn>
                <a:cxn ang="0">
                  <a:pos x="50" y="105"/>
                </a:cxn>
                <a:cxn ang="0">
                  <a:pos x="29" y="141"/>
                </a:cxn>
                <a:cxn ang="0">
                  <a:pos x="18" y="180"/>
                </a:cxn>
                <a:cxn ang="0">
                  <a:pos x="7" y="223"/>
                </a:cxn>
              </a:cxnLst>
              <a:rect l="0" t="0" r="r" b="b"/>
              <a:pathLst>
                <a:path w="513" h="359">
                  <a:moveTo>
                    <a:pt x="0" y="245"/>
                  </a:moveTo>
                  <a:lnTo>
                    <a:pt x="18" y="252"/>
                  </a:lnTo>
                  <a:lnTo>
                    <a:pt x="35" y="258"/>
                  </a:lnTo>
                  <a:lnTo>
                    <a:pt x="53" y="267"/>
                  </a:lnTo>
                  <a:lnTo>
                    <a:pt x="71" y="273"/>
                  </a:lnTo>
                  <a:lnTo>
                    <a:pt x="88" y="280"/>
                  </a:lnTo>
                  <a:lnTo>
                    <a:pt x="105" y="287"/>
                  </a:lnTo>
                  <a:lnTo>
                    <a:pt x="122" y="294"/>
                  </a:lnTo>
                  <a:lnTo>
                    <a:pt x="141" y="301"/>
                  </a:lnTo>
                  <a:lnTo>
                    <a:pt x="158" y="309"/>
                  </a:lnTo>
                  <a:lnTo>
                    <a:pt x="175" y="316"/>
                  </a:lnTo>
                  <a:lnTo>
                    <a:pt x="193" y="323"/>
                  </a:lnTo>
                  <a:lnTo>
                    <a:pt x="210" y="330"/>
                  </a:lnTo>
                  <a:lnTo>
                    <a:pt x="227" y="337"/>
                  </a:lnTo>
                  <a:lnTo>
                    <a:pt x="246" y="345"/>
                  </a:lnTo>
                  <a:lnTo>
                    <a:pt x="263" y="352"/>
                  </a:lnTo>
                  <a:lnTo>
                    <a:pt x="280" y="359"/>
                  </a:lnTo>
                  <a:lnTo>
                    <a:pt x="289" y="356"/>
                  </a:lnTo>
                  <a:lnTo>
                    <a:pt x="300" y="354"/>
                  </a:lnTo>
                  <a:lnTo>
                    <a:pt x="309" y="351"/>
                  </a:lnTo>
                  <a:lnTo>
                    <a:pt x="319" y="348"/>
                  </a:lnTo>
                  <a:lnTo>
                    <a:pt x="329" y="346"/>
                  </a:lnTo>
                  <a:lnTo>
                    <a:pt x="338" y="344"/>
                  </a:lnTo>
                  <a:lnTo>
                    <a:pt x="348" y="341"/>
                  </a:lnTo>
                  <a:lnTo>
                    <a:pt x="357" y="339"/>
                  </a:lnTo>
                  <a:lnTo>
                    <a:pt x="364" y="325"/>
                  </a:lnTo>
                  <a:lnTo>
                    <a:pt x="371" y="311"/>
                  </a:lnTo>
                  <a:lnTo>
                    <a:pt x="378" y="298"/>
                  </a:lnTo>
                  <a:lnTo>
                    <a:pt x="385" y="284"/>
                  </a:lnTo>
                  <a:lnTo>
                    <a:pt x="392" y="270"/>
                  </a:lnTo>
                  <a:lnTo>
                    <a:pt x="399" y="256"/>
                  </a:lnTo>
                  <a:lnTo>
                    <a:pt x="405" y="242"/>
                  </a:lnTo>
                  <a:lnTo>
                    <a:pt x="412" y="228"/>
                  </a:lnTo>
                  <a:lnTo>
                    <a:pt x="424" y="210"/>
                  </a:lnTo>
                  <a:lnTo>
                    <a:pt x="437" y="192"/>
                  </a:lnTo>
                  <a:lnTo>
                    <a:pt x="451" y="174"/>
                  </a:lnTo>
                  <a:lnTo>
                    <a:pt x="463" y="156"/>
                  </a:lnTo>
                  <a:lnTo>
                    <a:pt x="476" y="137"/>
                  </a:lnTo>
                  <a:lnTo>
                    <a:pt x="489" y="119"/>
                  </a:lnTo>
                  <a:lnTo>
                    <a:pt x="500" y="102"/>
                  </a:lnTo>
                  <a:lnTo>
                    <a:pt x="513" y="83"/>
                  </a:lnTo>
                  <a:lnTo>
                    <a:pt x="500" y="73"/>
                  </a:lnTo>
                  <a:lnTo>
                    <a:pt x="489" y="63"/>
                  </a:lnTo>
                  <a:lnTo>
                    <a:pt x="476" y="52"/>
                  </a:lnTo>
                  <a:lnTo>
                    <a:pt x="463" y="42"/>
                  </a:lnTo>
                  <a:lnTo>
                    <a:pt x="451" y="31"/>
                  </a:lnTo>
                  <a:lnTo>
                    <a:pt x="437" y="21"/>
                  </a:lnTo>
                  <a:lnTo>
                    <a:pt x="424" y="11"/>
                  </a:lnTo>
                  <a:lnTo>
                    <a:pt x="412" y="0"/>
                  </a:lnTo>
                  <a:lnTo>
                    <a:pt x="339" y="7"/>
                  </a:lnTo>
                  <a:lnTo>
                    <a:pt x="277" y="15"/>
                  </a:lnTo>
                  <a:lnTo>
                    <a:pt x="223" y="24"/>
                  </a:lnTo>
                  <a:lnTo>
                    <a:pt x="178" y="35"/>
                  </a:lnTo>
                  <a:lnTo>
                    <a:pt x="141" y="46"/>
                  </a:lnTo>
                  <a:lnTo>
                    <a:pt x="110" y="59"/>
                  </a:lnTo>
                  <a:lnTo>
                    <a:pt x="84" y="74"/>
                  </a:lnTo>
                  <a:lnTo>
                    <a:pt x="65" y="89"/>
                  </a:lnTo>
                  <a:lnTo>
                    <a:pt x="50" y="105"/>
                  </a:lnTo>
                  <a:lnTo>
                    <a:pt x="38" y="122"/>
                  </a:lnTo>
                  <a:lnTo>
                    <a:pt x="29" y="141"/>
                  </a:lnTo>
                  <a:lnTo>
                    <a:pt x="23" y="159"/>
                  </a:lnTo>
                  <a:lnTo>
                    <a:pt x="18" y="180"/>
                  </a:lnTo>
                  <a:lnTo>
                    <a:pt x="12" y="201"/>
                  </a:lnTo>
                  <a:lnTo>
                    <a:pt x="7" y="223"/>
                  </a:lnTo>
                  <a:lnTo>
                    <a:pt x="0" y="245"/>
                  </a:lnTo>
                  <a:close/>
                </a:path>
              </a:pathLst>
            </a:custGeom>
            <a:solidFill>
              <a:srgbClr val="593F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86" name="Freeform 70"/>
            <p:cNvSpPr>
              <a:spLocks/>
            </p:cNvSpPr>
            <p:nvPr/>
          </p:nvSpPr>
          <p:spPr bwMode="auto">
            <a:xfrm>
              <a:off x="4922" y="2091"/>
              <a:ext cx="253" cy="178"/>
            </a:xfrm>
            <a:custGeom>
              <a:avLst/>
              <a:gdLst/>
              <a:ahLst/>
              <a:cxnLst>
                <a:cxn ang="0">
                  <a:pos x="17" y="251"/>
                </a:cxn>
                <a:cxn ang="0">
                  <a:pos x="52" y="265"/>
                </a:cxn>
                <a:cxn ang="0">
                  <a:pos x="87" y="280"/>
                </a:cxn>
                <a:cxn ang="0">
                  <a:pos x="121" y="293"/>
                </a:cxn>
                <a:cxn ang="0">
                  <a:pos x="154" y="307"/>
                </a:cxn>
                <a:cxn ang="0">
                  <a:pos x="189" y="321"/>
                </a:cxn>
                <a:cxn ang="0">
                  <a:pos x="224" y="335"/>
                </a:cxn>
                <a:cxn ang="0">
                  <a:pos x="257" y="349"/>
                </a:cxn>
                <a:cxn ang="0">
                  <a:pos x="283" y="353"/>
                </a:cxn>
                <a:cxn ang="0">
                  <a:pos x="303" y="348"/>
                </a:cxn>
                <a:cxn ang="0">
                  <a:pos x="323" y="343"/>
                </a:cxn>
                <a:cxn ang="0">
                  <a:pos x="342" y="338"/>
                </a:cxn>
                <a:cxn ang="0">
                  <a:pos x="358" y="322"/>
                </a:cxn>
                <a:cxn ang="0">
                  <a:pos x="372" y="295"/>
                </a:cxn>
                <a:cxn ang="0">
                  <a:pos x="386" y="267"/>
                </a:cxn>
                <a:cxn ang="0">
                  <a:pos x="399" y="239"/>
                </a:cxn>
                <a:cxn ang="0">
                  <a:pos x="418" y="207"/>
                </a:cxn>
                <a:cxn ang="0">
                  <a:pos x="445" y="171"/>
                </a:cxn>
                <a:cxn ang="0">
                  <a:pos x="470" y="134"/>
                </a:cxn>
                <a:cxn ang="0">
                  <a:pos x="494" y="99"/>
                </a:cxn>
                <a:cxn ang="0">
                  <a:pos x="494" y="70"/>
                </a:cxn>
                <a:cxn ang="0">
                  <a:pos x="470" y="50"/>
                </a:cxn>
                <a:cxn ang="0">
                  <a:pos x="445" y="30"/>
                </a:cxn>
                <a:cxn ang="0">
                  <a:pos x="418" y="10"/>
                </a:cxn>
                <a:cxn ang="0">
                  <a:pos x="333" y="9"/>
                </a:cxn>
                <a:cxn ang="0">
                  <a:pos x="219" y="30"/>
                </a:cxn>
                <a:cxn ang="0">
                  <a:pos x="137" y="55"/>
                </a:cxn>
                <a:cxn ang="0">
                  <a:pos x="83" y="84"/>
                </a:cxn>
                <a:cxn ang="0">
                  <a:pos x="50" y="117"/>
                </a:cxn>
                <a:cxn ang="0">
                  <a:pos x="30" y="152"/>
                </a:cxn>
                <a:cxn ang="0">
                  <a:pos x="19" y="187"/>
                </a:cxn>
                <a:cxn ang="0">
                  <a:pos x="7" y="225"/>
                </a:cxn>
              </a:cxnLst>
              <a:rect l="0" t="0" r="r" b="b"/>
              <a:pathLst>
                <a:path w="507" h="356">
                  <a:moveTo>
                    <a:pt x="0" y="244"/>
                  </a:moveTo>
                  <a:lnTo>
                    <a:pt x="17" y="251"/>
                  </a:lnTo>
                  <a:lnTo>
                    <a:pt x="35" y="258"/>
                  </a:lnTo>
                  <a:lnTo>
                    <a:pt x="52" y="265"/>
                  </a:lnTo>
                  <a:lnTo>
                    <a:pt x="69" y="273"/>
                  </a:lnTo>
                  <a:lnTo>
                    <a:pt x="87" y="280"/>
                  </a:lnTo>
                  <a:lnTo>
                    <a:pt x="104" y="287"/>
                  </a:lnTo>
                  <a:lnTo>
                    <a:pt x="121" y="293"/>
                  </a:lnTo>
                  <a:lnTo>
                    <a:pt x="137" y="300"/>
                  </a:lnTo>
                  <a:lnTo>
                    <a:pt x="154" y="307"/>
                  </a:lnTo>
                  <a:lnTo>
                    <a:pt x="172" y="314"/>
                  </a:lnTo>
                  <a:lnTo>
                    <a:pt x="189" y="321"/>
                  </a:lnTo>
                  <a:lnTo>
                    <a:pt x="206" y="328"/>
                  </a:lnTo>
                  <a:lnTo>
                    <a:pt x="224" y="335"/>
                  </a:lnTo>
                  <a:lnTo>
                    <a:pt x="240" y="342"/>
                  </a:lnTo>
                  <a:lnTo>
                    <a:pt x="257" y="349"/>
                  </a:lnTo>
                  <a:lnTo>
                    <a:pt x="274" y="356"/>
                  </a:lnTo>
                  <a:lnTo>
                    <a:pt x="283" y="353"/>
                  </a:lnTo>
                  <a:lnTo>
                    <a:pt x="294" y="351"/>
                  </a:lnTo>
                  <a:lnTo>
                    <a:pt x="303" y="348"/>
                  </a:lnTo>
                  <a:lnTo>
                    <a:pt x="313" y="345"/>
                  </a:lnTo>
                  <a:lnTo>
                    <a:pt x="323" y="343"/>
                  </a:lnTo>
                  <a:lnTo>
                    <a:pt x="332" y="341"/>
                  </a:lnTo>
                  <a:lnTo>
                    <a:pt x="342" y="338"/>
                  </a:lnTo>
                  <a:lnTo>
                    <a:pt x="351" y="336"/>
                  </a:lnTo>
                  <a:lnTo>
                    <a:pt x="358" y="322"/>
                  </a:lnTo>
                  <a:lnTo>
                    <a:pt x="365" y="308"/>
                  </a:lnTo>
                  <a:lnTo>
                    <a:pt x="372" y="295"/>
                  </a:lnTo>
                  <a:lnTo>
                    <a:pt x="379" y="281"/>
                  </a:lnTo>
                  <a:lnTo>
                    <a:pt x="386" y="267"/>
                  </a:lnTo>
                  <a:lnTo>
                    <a:pt x="393" y="253"/>
                  </a:lnTo>
                  <a:lnTo>
                    <a:pt x="399" y="239"/>
                  </a:lnTo>
                  <a:lnTo>
                    <a:pt x="406" y="225"/>
                  </a:lnTo>
                  <a:lnTo>
                    <a:pt x="418" y="207"/>
                  </a:lnTo>
                  <a:lnTo>
                    <a:pt x="431" y="189"/>
                  </a:lnTo>
                  <a:lnTo>
                    <a:pt x="445" y="171"/>
                  </a:lnTo>
                  <a:lnTo>
                    <a:pt x="457" y="153"/>
                  </a:lnTo>
                  <a:lnTo>
                    <a:pt x="470" y="134"/>
                  </a:lnTo>
                  <a:lnTo>
                    <a:pt x="483" y="116"/>
                  </a:lnTo>
                  <a:lnTo>
                    <a:pt x="494" y="99"/>
                  </a:lnTo>
                  <a:lnTo>
                    <a:pt x="507" y="80"/>
                  </a:lnTo>
                  <a:lnTo>
                    <a:pt x="494" y="70"/>
                  </a:lnTo>
                  <a:lnTo>
                    <a:pt x="483" y="61"/>
                  </a:lnTo>
                  <a:lnTo>
                    <a:pt x="470" y="50"/>
                  </a:lnTo>
                  <a:lnTo>
                    <a:pt x="457" y="40"/>
                  </a:lnTo>
                  <a:lnTo>
                    <a:pt x="445" y="30"/>
                  </a:lnTo>
                  <a:lnTo>
                    <a:pt x="431" y="19"/>
                  </a:lnTo>
                  <a:lnTo>
                    <a:pt x="418" y="10"/>
                  </a:lnTo>
                  <a:lnTo>
                    <a:pt x="406" y="0"/>
                  </a:lnTo>
                  <a:lnTo>
                    <a:pt x="333" y="9"/>
                  </a:lnTo>
                  <a:lnTo>
                    <a:pt x="272" y="18"/>
                  </a:lnTo>
                  <a:lnTo>
                    <a:pt x="219" y="30"/>
                  </a:lnTo>
                  <a:lnTo>
                    <a:pt x="174" y="41"/>
                  </a:lnTo>
                  <a:lnTo>
                    <a:pt x="137" y="55"/>
                  </a:lnTo>
                  <a:lnTo>
                    <a:pt x="107" y="69"/>
                  </a:lnTo>
                  <a:lnTo>
                    <a:pt x="83" y="84"/>
                  </a:lnTo>
                  <a:lnTo>
                    <a:pt x="65" y="100"/>
                  </a:lnTo>
                  <a:lnTo>
                    <a:pt x="50" y="117"/>
                  </a:lnTo>
                  <a:lnTo>
                    <a:pt x="39" y="133"/>
                  </a:lnTo>
                  <a:lnTo>
                    <a:pt x="30" y="152"/>
                  </a:lnTo>
                  <a:lnTo>
                    <a:pt x="24" y="169"/>
                  </a:lnTo>
                  <a:lnTo>
                    <a:pt x="19" y="187"/>
                  </a:lnTo>
                  <a:lnTo>
                    <a:pt x="13" y="206"/>
                  </a:lnTo>
                  <a:lnTo>
                    <a:pt x="7" y="225"/>
                  </a:lnTo>
                  <a:lnTo>
                    <a:pt x="0" y="244"/>
                  </a:lnTo>
                  <a:close/>
                </a:path>
              </a:pathLst>
            </a:custGeom>
            <a:solidFill>
              <a:srgbClr val="6842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87" name="Freeform 71"/>
            <p:cNvSpPr>
              <a:spLocks/>
            </p:cNvSpPr>
            <p:nvPr/>
          </p:nvSpPr>
          <p:spPr bwMode="auto">
            <a:xfrm>
              <a:off x="4924" y="2092"/>
              <a:ext cx="251" cy="177"/>
            </a:xfrm>
            <a:custGeom>
              <a:avLst/>
              <a:gdLst/>
              <a:ahLst/>
              <a:cxnLst>
                <a:cxn ang="0">
                  <a:pos x="17" y="252"/>
                </a:cxn>
                <a:cxn ang="0">
                  <a:pos x="51" y="265"/>
                </a:cxn>
                <a:cxn ang="0">
                  <a:pos x="84" y="279"/>
                </a:cxn>
                <a:cxn ang="0">
                  <a:pos x="117" y="293"/>
                </a:cxn>
                <a:cxn ang="0">
                  <a:pos x="151" y="305"/>
                </a:cxn>
                <a:cxn ang="0">
                  <a:pos x="185" y="319"/>
                </a:cxn>
                <a:cxn ang="0">
                  <a:pos x="219" y="333"/>
                </a:cxn>
                <a:cxn ang="0">
                  <a:pos x="252" y="347"/>
                </a:cxn>
                <a:cxn ang="0">
                  <a:pos x="277" y="351"/>
                </a:cxn>
                <a:cxn ang="0">
                  <a:pos x="297" y="346"/>
                </a:cxn>
                <a:cxn ang="0">
                  <a:pos x="317" y="341"/>
                </a:cxn>
                <a:cxn ang="0">
                  <a:pos x="336" y="336"/>
                </a:cxn>
                <a:cxn ang="0">
                  <a:pos x="352" y="320"/>
                </a:cxn>
                <a:cxn ang="0">
                  <a:pos x="366" y="293"/>
                </a:cxn>
                <a:cxn ang="0">
                  <a:pos x="380" y="265"/>
                </a:cxn>
                <a:cxn ang="0">
                  <a:pos x="393" y="237"/>
                </a:cxn>
                <a:cxn ang="0">
                  <a:pos x="412" y="205"/>
                </a:cxn>
                <a:cxn ang="0">
                  <a:pos x="439" y="169"/>
                </a:cxn>
                <a:cxn ang="0">
                  <a:pos x="464" y="132"/>
                </a:cxn>
                <a:cxn ang="0">
                  <a:pos x="488" y="97"/>
                </a:cxn>
                <a:cxn ang="0">
                  <a:pos x="488" y="69"/>
                </a:cxn>
                <a:cxn ang="0">
                  <a:pos x="464" y="49"/>
                </a:cxn>
                <a:cxn ang="0">
                  <a:pos x="439" y="30"/>
                </a:cxn>
                <a:cxn ang="0">
                  <a:pos x="412" y="10"/>
                </a:cxn>
                <a:cxn ang="0">
                  <a:pos x="328" y="11"/>
                </a:cxn>
                <a:cxn ang="0">
                  <a:pos x="214" y="36"/>
                </a:cxn>
                <a:cxn ang="0">
                  <a:pos x="135" y="64"/>
                </a:cxn>
                <a:cxn ang="0">
                  <a:pos x="82" y="97"/>
                </a:cxn>
                <a:cxn ang="0">
                  <a:pos x="49" y="129"/>
                </a:cxn>
                <a:cxn ang="0">
                  <a:pos x="31" y="164"/>
                </a:cxn>
                <a:cxn ang="0">
                  <a:pos x="19" y="197"/>
                </a:cxn>
                <a:cxn ang="0">
                  <a:pos x="8" y="229"/>
                </a:cxn>
              </a:cxnLst>
              <a:rect l="0" t="0" r="r" b="b"/>
              <a:pathLst>
                <a:path w="501" h="354">
                  <a:moveTo>
                    <a:pt x="0" y="245"/>
                  </a:moveTo>
                  <a:lnTo>
                    <a:pt x="17" y="252"/>
                  </a:lnTo>
                  <a:lnTo>
                    <a:pt x="33" y="259"/>
                  </a:lnTo>
                  <a:lnTo>
                    <a:pt x="51" y="265"/>
                  </a:lnTo>
                  <a:lnTo>
                    <a:pt x="67" y="272"/>
                  </a:lnTo>
                  <a:lnTo>
                    <a:pt x="84" y="279"/>
                  </a:lnTo>
                  <a:lnTo>
                    <a:pt x="101" y="286"/>
                  </a:lnTo>
                  <a:lnTo>
                    <a:pt x="117" y="293"/>
                  </a:lnTo>
                  <a:lnTo>
                    <a:pt x="135" y="300"/>
                  </a:lnTo>
                  <a:lnTo>
                    <a:pt x="151" y="305"/>
                  </a:lnTo>
                  <a:lnTo>
                    <a:pt x="168" y="312"/>
                  </a:lnTo>
                  <a:lnTo>
                    <a:pt x="185" y="319"/>
                  </a:lnTo>
                  <a:lnTo>
                    <a:pt x="201" y="326"/>
                  </a:lnTo>
                  <a:lnTo>
                    <a:pt x="219" y="333"/>
                  </a:lnTo>
                  <a:lnTo>
                    <a:pt x="235" y="340"/>
                  </a:lnTo>
                  <a:lnTo>
                    <a:pt x="252" y="347"/>
                  </a:lnTo>
                  <a:lnTo>
                    <a:pt x="268" y="354"/>
                  </a:lnTo>
                  <a:lnTo>
                    <a:pt x="277" y="351"/>
                  </a:lnTo>
                  <a:lnTo>
                    <a:pt x="288" y="349"/>
                  </a:lnTo>
                  <a:lnTo>
                    <a:pt x="297" y="346"/>
                  </a:lnTo>
                  <a:lnTo>
                    <a:pt x="307" y="343"/>
                  </a:lnTo>
                  <a:lnTo>
                    <a:pt x="317" y="341"/>
                  </a:lnTo>
                  <a:lnTo>
                    <a:pt x="326" y="339"/>
                  </a:lnTo>
                  <a:lnTo>
                    <a:pt x="336" y="336"/>
                  </a:lnTo>
                  <a:lnTo>
                    <a:pt x="345" y="334"/>
                  </a:lnTo>
                  <a:lnTo>
                    <a:pt x="352" y="320"/>
                  </a:lnTo>
                  <a:lnTo>
                    <a:pt x="359" y="306"/>
                  </a:lnTo>
                  <a:lnTo>
                    <a:pt x="366" y="293"/>
                  </a:lnTo>
                  <a:lnTo>
                    <a:pt x="373" y="279"/>
                  </a:lnTo>
                  <a:lnTo>
                    <a:pt x="380" y="265"/>
                  </a:lnTo>
                  <a:lnTo>
                    <a:pt x="387" y="251"/>
                  </a:lnTo>
                  <a:lnTo>
                    <a:pt x="393" y="237"/>
                  </a:lnTo>
                  <a:lnTo>
                    <a:pt x="400" y="223"/>
                  </a:lnTo>
                  <a:lnTo>
                    <a:pt x="412" y="205"/>
                  </a:lnTo>
                  <a:lnTo>
                    <a:pt x="425" y="187"/>
                  </a:lnTo>
                  <a:lnTo>
                    <a:pt x="439" y="169"/>
                  </a:lnTo>
                  <a:lnTo>
                    <a:pt x="451" y="151"/>
                  </a:lnTo>
                  <a:lnTo>
                    <a:pt x="464" y="132"/>
                  </a:lnTo>
                  <a:lnTo>
                    <a:pt x="477" y="114"/>
                  </a:lnTo>
                  <a:lnTo>
                    <a:pt x="488" y="97"/>
                  </a:lnTo>
                  <a:lnTo>
                    <a:pt x="501" y="78"/>
                  </a:lnTo>
                  <a:lnTo>
                    <a:pt x="488" y="69"/>
                  </a:lnTo>
                  <a:lnTo>
                    <a:pt x="477" y="59"/>
                  </a:lnTo>
                  <a:lnTo>
                    <a:pt x="464" y="49"/>
                  </a:lnTo>
                  <a:lnTo>
                    <a:pt x="451" y="39"/>
                  </a:lnTo>
                  <a:lnTo>
                    <a:pt x="439" y="30"/>
                  </a:lnTo>
                  <a:lnTo>
                    <a:pt x="425" y="19"/>
                  </a:lnTo>
                  <a:lnTo>
                    <a:pt x="412" y="10"/>
                  </a:lnTo>
                  <a:lnTo>
                    <a:pt x="400" y="0"/>
                  </a:lnTo>
                  <a:lnTo>
                    <a:pt x="328" y="11"/>
                  </a:lnTo>
                  <a:lnTo>
                    <a:pt x="267" y="23"/>
                  </a:lnTo>
                  <a:lnTo>
                    <a:pt x="214" y="36"/>
                  </a:lnTo>
                  <a:lnTo>
                    <a:pt x="170" y="51"/>
                  </a:lnTo>
                  <a:lnTo>
                    <a:pt x="135" y="64"/>
                  </a:lnTo>
                  <a:lnTo>
                    <a:pt x="106" y="81"/>
                  </a:lnTo>
                  <a:lnTo>
                    <a:pt x="82" y="97"/>
                  </a:lnTo>
                  <a:lnTo>
                    <a:pt x="63" y="113"/>
                  </a:lnTo>
                  <a:lnTo>
                    <a:pt x="49" y="129"/>
                  </a:lnTo>
                  <a:lnTo>
                    <a:pt x="39" y="146"/>
                  </a:lnTo>
                  <a:lnTo>
                    <a:pt x="31" y="164"/>
                  </a:lnTo>
                  <a:lnTo>
                    <a:pt x="24" y="181"/>
                  </a:lnTo>
                  <a:lnTo>
                    <a:pt x="19" y="197"/>
                  </a:lnTo>
                  <a:lnTo>
                    <a:pt x="14" y="213"/>
                  </a:lnTo>
                  <a:lnTo>
                    <a:pt x="8" y="229"/>
                  </a:lnTo>
                  <a:lnTo>
                    <a:pt x="0" y="245"/>
                  </a:lnTo>
                  <a:close/>
                </a:path>
              </a:pathLst>
            </a:custGeom>
            <a:solidFill>
              <a:srgbClr val="7C44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88" name="Freeform 72"/>
            <p:cNvSpPr>
              <a:spLocks/>
            </p:cNvSpPr>
            <p:nvPr/>
          </p:nvSpPr>
          <p:spPr bwMode="auto">
            <a:xfrm>
              <a:off x="4927" y="2093"/>
              <a:ext cx="248" cy="176"/>
            </a:xfrm>
            <a:custGeom>
              <a:avLst/>
              <a:gdLst/>
              <a:ahLst/>
              <a:cxnLst>
                <a:cxn ang="0">
                  <a:pos x="0" y="247"/>
                </a:cxn>
                <a:cxn ang="0">
                  <a:pos x="262" y="352"/>
                </a:cxn>
                <a:cxn ang="0">
                  <a:pos x="339" y="332"/>
                </a:cxn>
                <a:cxn ang="0">
                  <a:pos x="394" y="221"/>
                </a:cxn>
                <a:cxn ang="0">
                  <a:pos x="495" y="76"/>
                </a:cxn>
                <a:cxn ang="0">
                  <a:pos x="394" y="0"/>
                </a:cxn>
                <a:cxn ang="0">
                  <a:pos x="322" y="13"/>
                </a:cxn>
                <a:cxn ang="0">
                  <a:pos x="262" y="28"/>
                </a:cxn>
                <a:cxn ang="0">
                  <a:pos x="210" y="43"/>
                </a:cxn>
                <a:cxn ang="0">
                  <a:pos x="168" y="58"/>
                </a:cxn>
                <a:cxn ang="0">
                  <a:pos x="132" y="74"/>
                </a:cxn>
                <a:cxn ang="0">
                  <a:pos x="103" y="91"/>
                </a:cxn>
                <a:cxn ang="0">
                  <a:pos x="80" y="109"/>
                </a:cxn>
                <a:cxn ang="0">
                  <a:pos x="63" y="125"/>
                </a:cxn>
                <a:cxn ang="0">
                  <a:pos x="49" y="142"/>
                </a:cxn>
                <a:cxn ang="0">
                  <a:pos x="40" y="159"/>
                </a:cxn>
                <a:cxn ang="0">
                  <a:pos x="32" y="175"/>
                </a:cxn>
                <a:cxn ang="0">
                  <a:pos x="26" y="192"/>
                </a:cxn>
                <a:cxn ang="0">
                  <a:pos x="20" y="206"/>
                </a:cxn>
                <a:cxn ang="0">
                  <a:pos x="15" y="221"/>
                </a:cxn>
                <a:cxn ang="0">
                  <a:pos x="8" y="234"/>
                </a:cxn>
                <a:cxn ang="0">
                  <a:pos x="0" y="247"/>
                </a:cxn>
              </a:cxnLst>
              <a:rect l="0" t="0" r="r" b="b"/>
              <a:pathLst>
                <a:path w="495" h="352">
                  <a:moveTo>
                    <a:pt x="0" y="247"/>
                  </a:moveTo>
                  <a:lnTo>
                    <a:pt x="262" y="352"/>
                  </a:lnTo>
                  <a:lnTo>
                    <a:pt x="339" y="332"/>
                  </a:lnTo>
                  <a:lnTo>
                    <a:pt x="394" y="221"/>
                  </a:lnTo>
                  <a:lnTo>
                    <a:pt x="495" y="76"/>
                  </a:lnTo>
                  <a:lnTo>
                    <a:pt x="394" y="0"/>
                  </a:lnTo>
                  <a:lnTo>
                    <a:pt x="322" y="13"/>
                  </a:lnTo>
                  <a:lnTo>
                    <a:pt x="262" y="28"/>
                  </a:lnTo>
                  <a:lnTo>
                    <a:pt x="210" y="43"/>
                  </a:lnTo>
                  <a:lnTo>
                    <a:pt x="168" y="58"/>
                  </a:lnTo>
                  <a:lnTo>
                    <a:pt x="132" y="74"/>
                  </a:lnTo>
                  <a:lnTo>
                    <a:pt x="103" y="91"/>
                  </a:lnTo>
                  <a:lnTo>
                    <a:pt x="80" y="109"/>
                  </a:lnTo>
                  <a:lnTo>
                    <a:pt x="63" y="125"/>
                  </a:lnTo>
                  <a:lnTo>
                    <a:pt x="49" y="142"/>
                  </a:lnTo>
                  <a:lnTo>
                    <a:pt x="40" y="159"/>
                  </a:lnTo>
                  <a:lnTo>
                    <a:pt x="32" y="175"/>
                  </a:lnTo>
                  <a:lnTo>
                    <a:pt x="26" y="192"/>
                  </a:lnTo>
                  <a:lnTo>
                    <a:pt x="20" y="206"/>
                  </a:lnTo>
                  <a:lnTo>
                    <a:pt x="15" y="221"/>
                  </a:lnTo>
                  <a:lnTo>
                    <a:pt x="8" y="234"/>
                  </a:lnTo>
                  <a:lnTo>
                    <a:pt x="0" y="247"/>
                  </a:lnTo>
                  <a:close/>
                </a:path>
              </a:pathLst>
            </a:custGeom>
            <a:solidFill>
              <a:srgbClr val="8C44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89" name="Freeform 73"/>
            <p:cNvSpPr>
              <a:spLocks/>
            </p:cNvSpPr>
            <p:nvPr/>
          </p:nvSpPr>
          <p:spPr bwMode="auto">
            <a:xfrm>
              <a:off x="4658" y="2427"/>
              <a:ext cx="136" cy="242"/>
            </a:xfrm>
            <a:custGeom>
              <a:avLst/>
              <a:gdLst/>
              <a:ahLst/>
              <a:cxnLst>
                <a:cxn ang="0">
                  <a:pos x="176" y="0"/>
                </a:cxn>
                <a:cxn ang="0">
                  <a:pos x="185" y="20"/>
                </a:cxn>
                <a:cxn ang="0">
                  <a:pos x="193" y="42"/>
                </a:cxn>
                <a:cxn ang="0">
                  <a:pos x="202" y="63"/>
                </a:cxn>
                <a:cxn ang="0">
                  <a:pos x="212" y="84"/>
                </a:cxn>
                <a:cxn ang="0">
                  <a:pos x="220" y="106"/>
                </a:cxn>
                <a:cxn ang="0">
                  <a:pos x="229" y="126"/>
                </a:cxn>
                <a:cxn ang="0">
                  <a:pos x="238" y="148"/>
                </a:cxn>
                <a:cxn ang="0">
                  <a:pos x="247" y="169"/>
                </a:cxn>
                <a:cxn ang="0">
                  <a:pos x="253" y="190"/>
                </a:cxn>
                <a:cxn ang="0">
                  <a:pos x="260" y="210"/>
                </a:cxn>
                <a:cxn ang="0">
                  <a:pos x="266" y="232"/>
                </a:cxn>
                <a:cxn ang="0">
                  <a:pos x="271" y="253"/>
                </a:cxn>
                <a:cxn ang="0">
                  <a:pos x="265" y="270"/>
                </a:cxn>
                <a:cxn ang="0">
                  <a:pos x="257" y="287"/>
                </a:cxn>
                <a:cxn ang="0">
                  <a:pos x="250" y="304"/>
                </a:cxn>
                <a:cxn ang="0">
                  <a:pos x="242" y="320"/>
                </a:cxn>
                <a:cxn ang="0">
                  <a:pos x="233" y="336"/>
                </a:cxn>
                <a:cxn ang="0">
                  <a:pos x="227" y="353"/>
                </a:cxn>
                <a:cxn ang="0">
                  <a:pos x="219" y="370"/>
                </a:cxn>
                <a:cxn ang="0">
                  <a:pos x="212" y="387"/>
                </a:cxn>
                <a:cxn ang="0">
                  <a:pos x="208" y="411"/>
                </a:cxn>
                <a:cxn ang="0">
                  <a:pos x="206" y="435"/>
                </a:cxn>
                <a:cxn ang="0">
                  <a:pos x="202" y="459"/>
                </a:cxn>
                <a:cxn ang="0">
                  <a:pos x="199" y="484"/>
                </a:cxn>
                <a:cxn ang="0">
                  <a:pos x="185" y="480"/>
                </a:cxn>
                <a:cxn ang="0">
                  <a:pos x="171" y="478"/>
                </a:cxn>
                <a:cxn ang="0">
                  <a:pos x="157" y="474"/>
                </a:cxn>
                <a:cxn ang="0">
                  <a:pos x="143" y="471"/>
                </a:cxn>
                <a:cxn ang="0">
                  <a:pos x="129" y="467"/>
                </a:cxn>
                <a:cxn ang="0">
                  <a:pos x="115" y="464"/>
                </a:cxn>
                <a:cxn ang="0">
                  <a:pos x="100" y="462"/>
                </a:cxn>
                <a:cxn ang="0">
                  <a:pos x="86" y="458"/>
                </a:cxn>
                <a:cxn ang="0">
                  <a:pos x="76" y="434"/>
                </a:cxn>
                <a:cxn ang="0">
                  <a:pos x="64" y="410"/>
                </a:cxn>
                <a:cxn ang="0">
                  <a:pos x="54" y="386"/>
                </a:cxn>
                <a:cxn ang="0">
                  <a:pos x="43" y="361"/>
                </a:cxn>
                <a:cxn ang="0">
                  <a:pos x="32" y="337"/>
                </a:cxn>
                <a:cxn ang="0">
                  <a:pos x="22" y="313"/>
                </a:cxn>
                <a:cxn ang="0">
                  <a:pos x="10" y="290"/>
                </a:cxn>
                <a:cxn ang="0">
                  <a:pos x="0" y="266"/>
                </a:cxn>
                <a:cxn ang="0">
                  <a:pos x="7" y="237"/>
                </a:cxn>
                <a:cxn ang="0">
                  <a:pos x="12" y="207"/>
                </a:cxn>
                <a:cxn ang="0">
                  <a:pos x="19" y="178"/>
                </a:cxn>
                <a:cxn ang="0">
                  <a:pos x="26" y="149"/>
                </a:cxn>
                <a:cxn ang="0">
                  <a:pos x="33" y="119"/>
                </a:cxn>
                <a:cxn ang="0">
                  <a:pos x="40" y="91"/>
                </a:cxn>
                <a:cxn ang="0">
                  <a:pos x="47" y="62"/>
                </a:cxn>
                <a:cxn ang="0">
                  <a:pos x="54" y="33"/>
                </a:cxn>
                <a:cxn ang="0">
                  <a:pos x="69" y="28"/>
                </a:cxn>
                <a:cxn ang="0">
                  <a:pos x="84" y="25"/>
                </a:cxn>
                <a:cxn ang="0">
                  <a:pos x="99" y="20"/>
                </a:cxn>
                <a:cxn ang="0">
                  <a:pos x="115" y="16"/>
                </a:cxn>
                <a:cxn ang="0">
                  <a:pos x="130" y="11"/>
                </a:cxn>
                <a:cxn ang="0">
                  <a:pos x="145" y="8"/>
                </a:cxn>
                <a:cxn ang="0">
                  <a:pos x="161" y="3"/>
                </a:cxn>
                <a:cxn ang="0">
                  <a:pos x="176" y="0"/>
                </a:cxn>
              </a:cxnLst>
              <a:rect l="0" t="0" r="r" b="b"/>
              <a:pathLst>
                <a:path w="271" h="484">
                  <a:moveTo>
                    <a:pt x="176" y="0"/>
                  </a:moveTo>
                  <a:lnTo>
                    <a:pt x="185" y="20"/>
                  </a:lnTo>
                  <a:lnTo>
                    <a:pt x="193" y="42"/>
                  </a:lnTo>
                  <a:lnTo>
                    <a:pt x="202" y="63"/>
                  </a:lnTo>
                  <a:lnTo>
                    <a:pt x="212" y="84"/>
                  </a:lnTo>
                  <a:lnTo>
                    <a:pt x="220" y="106"/>
                  </a:lnTo>
                  <a:lnTo>
                    <a:pt x="229" y="126"/>
                  </a:lnTo>
                  <a:lnTo>
                    <a:pt x="238" y="148"/>
                  </a:lnTo>
                  <a:lnTo>
                    <a:pt x="247" y="169"/>
                  </a:lnTo>
                  <a:lnTo>
                    <a:pt x="253" y="190"/>
                  </a:lnTo>
                  <a:lnTo>
                    <a:pt x="260" y="210"/>
                  </a:lnTo>
                  <a:lnTo>
                    <a:pt x="266" y="232"/>
                  </a:lnTo>
                  <a:lnTo>
                    <a:pt x="271" y="253"/>
                  </a:lnTo>
                  <a:lnTo>
                    <a:pt x="265" y="270"/>
                  </a:lnTo>
                  <a:lnTo>
                    <a:pt x="257" y="287"/>
                  </a:lnTo>
                  <a:lnTo>
                    <a:pt x="250" y="304"/>
                  </a:lnTo>
                  <a:lnTo>
                    <a:pt x="242" y="320"/>
                  </a:lnTo>
                  <a:lnTo>
                    <a:pt x="233" y="336"/>
                  </a:lnTo>
                  <a:lnTo>
                    <a:pt x="227" y="353"/>
                  </a:lnTo>
                  <a:lnTo>
                    <a:pt x="219" y="370"/>
                  </a:lnTo>
                  <a:lnTo>
                    <a:pt x="212" y="387"/>
                  </a:lnTo>
                  <a:lnTo>
                    <a:pt x="208" y="411"/>
                  </a:lnTo>
                  <a:lnTo>
                    <a:pt x="206" y="435"/>
                  </a:lnTo>
                  <a:lnTo>
                    <a:pt x="202" y="459"/>
                  </a:lnTo>
                  <a:lnTo>
                    <a:pt x="199" y="484"/>
                  </a:lnTo>
                  <a:lnTo>
                    <a:pt x="185" y="480"/>
                  </a:lnTo>
                  <a:lnTo>
                    <a:pt x="171" y="478"/>
                  </a:lnTo>
                  <a:lnTo>
                    <a:pt x="157" y="474"/>
                  </a:lnTo>
                  <a:lnTo>
                    <a:pt x="143" y="471"/>
                  </a:lnTo>
                  <a:lnTo>
                    <a:pt x="129" y="467"/>
                  </a:lnTo>
                  <a:lnTo>
                    <a:pt x="115" y="464"/>
                  </a:lnTo>
                  <a:lnTo>
                    <a:pt x="100" y="462"/>
                  </a:lnTo>
                  <a:lnTo>
                    <a:pt x="86" y="458"/>
                  </a:lnTo>
                  <a:lnTo>
                    <a:pt x="76" y="434"/>
                  </a:lnTo>
                  <a:lnTo>
                    <a:pt x="64" y="410"/>
                  </a:lnTo>
                  <a:lnTo>
                    <a:pt x="54" y="386"/>
                  </a:lnTo>
                  <a:lnTo>
                    <a:pt x="43" y="361"/>
                  </a:lnTo>
                  <a:lnTo>
                    <a:pt x="32" y="337"/>
                  </a:lnTo>
                  <a:lnTo>
                    <a:pt x="22" y="313"/>
                  </a:lnTo>
                  <a:lnTo>
                    <a:pt x="10" y="290"/>
                  </a:lnTo>
                  <a:lnTo>
                    <a:pt x="0" y="266"/>
                  </a:lnTo>
                  <a:lnTo>
                    <a:pt x="7" y="237"/>
                  </a:lnTo>
                  <a:lnTo>
                    <a:pt x="12" y="207"/>
                  </a:lnTo>
                  <a:lnTo>
                    <a:pt x="19" y="178"/>
                  </a:lnTo>
                  <a:lnTo>
                    <a:pt x="26" y="149"/>
                  </a:lnTo>
                  <a:lnTo>
                    <a:pt x="33" y="119"/>
                  </a:lnTo>
                  <a:lnTo>
                    <a:pt x="40" y="91"/>
                  </a:lnTo>
                  <a:lnTo>
                    <a:pt x="47" y="62"/>
                  </a:lnTo>
                  <a:lnTo>
                    <a:pt x="54" y="33"/>
                  </a:lnTo>
                  <a:lnTo>
                    <a:pt x="69" y="28"/>
                  </a:lnTo>
                  <a:lnTo>
                    <a:pt x="84" y="25"/>
                  </a:lnTo>
                  <a:lnTo>
                    <a:pt x="99" y="20"/>
                  </a:lnTo>
                  <a:lnTo>
                    <a:pt x="115" y="16"/>
                  </a:lnTo>
                  <a:lnTo>
                    <a:pt x="130" y="11"/>
                  </a:lnTo>
                  <a:lnTo>
                    <a:pt x="145" y="8"/>
                  </a:lnTo>
                  <a:lnTo>
                    <a:pt x="161" y="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00334C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90" name="Freeform 74"/>
            <p:cNvSpPr>
              <a:spLocks/>
            </p:cNvSpPr>
            <p:nvPr/>
          </p:nvSpPr>
          <p:spPr bwMode="auto">
            <a:xfrm>
              <a:off x="4669" y="2427"/>
              <a:ext cx="125" cy="242"/>
            </a:xfrm>
            <a:custGeom>
              <a:avLst/>
              <a:gdLst/>
              <a:ahLst/>
              <a:cxnLst>
                <a:cxn ang="0">
                  <a:pos x="154" y="0"/>
                </a:cxn>
                <a:cxn ang="0">
                  <a:pos x="163" y="20"/>
                </a:cxn>
                <a:cxn ang="0">
                  <a:pos x="171" y="42"/>
                </a:cxn>
                <a:cxn ang="0">
                  <a:pos x="180" y="63"/>
                </a:cxn>
                <a:cxn ang="0">
                  <a:pos x="190" y="84"/>
                </a:cxn>
                <a:cxn ang="0">
                  <a:pos x="198" y="106"/>
                </a:cxn>
                <a:cxn ang="0">
                  <a:pos x="207" y="126"/>
                </a:cxn>
                <a:cxn ang="0">
                  <a:pos x="216" y="148"/>
                </a:cxn>
                <a:cxn ang="0">
                  <a:pos x="225" y="169"/>
                </a:cxn>
                <a:cxn ang="0">
                  <a:pos x="231" y="190"/>
                </a:cxn>
                <a:cxn ang="0">
                  <a:pos x="238" y="210"/>
                </a:cxn>
                <a:cxn ang="0">
                  <a:pos x="244" y="232"/>
                </a:cxn>
                <a:cxn ang="0">
                  <a:pos x="249" y="253"/>
                </a:cxn>
                <a:cxn ang="0">
                  <a:pos x="243" y="270"/>
                </a:cxn>
                <a:cxn ang="0">
                  <a:pos x="235" y="287"/>
                </a:cxn>
                <a:cxn ang="0">
                  <a:pos x="228" y="304"/>
                </a:cxn>
                <a:cxn ang="0">
                  <a:pos x="220" y="320"/>
                </a:cxn>
                <a:cxn ang="0">
                  <a:pos x="211" y="336"/>
                </a:cxn>
                <a:cxn ang="0">
                  <a:pos x="205" y="353"/>
                </a:cxn>
                <a:cxn ang="0">
                  <a:pos x="197" y="370"/>
                </a:cxn>
                <a:cxn ang="0">
                  <a:pos x="190" y="387"/>
                </a:cxn>
                <a:cxn ang="0">
                  <a:pos x="186" y="411"/>
                </a:cxn>
                <a:cxn ang="0">
                  <a:pos x="184" y="435"/>
                </a:cxn>
                <a:cxn ang="0">
                  <a:pos x="180" y="459"/>
                </a:cxn>
                <a:cxn ang="0">
                  <a:pos x="177" y="484"/>
                </a:cxn>
                <a:cxn ang="0">
                  <a:pos x="164" y="480"/>
                </a:cxn>
                <a:cxn ang="0">
                  <a:pos x="150" y="476"/>
                </a:cxn>
                <a:cxn ang="0">
                  <a:pos x="138" y="472"/>
                </a:cxn>
                <a:cxn ang="0">
                  <a:pos x="124" y="467"/>
                </a:cxn>
                <a:cxn ang="0">
                  <a:pos x="111" y="464"/>
                </a:cxn>
                <a:cxn ang="0">
                  <a:pos x="97" y="461"/>
                </a:cxn>
                <a:cxn ang="0">
                  <a:pos x="85" y="456"/>
                </a:cxn>
                <a:cxn ang="0">
                  <a:pos x="71" y="452"/>
                </a:cxn>
                <a:cxn ang="0">
                  <a:pos x="62" y="429"/>
                </a:cxn>
                <a:cxn ang="0">
                  <a:pos x="54" y="405"/>
                </a:cxn>
                <a:cxn ang="0">
                  <a:pos x="45" y="382"/>
                </a:cxn>
                <a:cxn ang="0">
                  <a:pos x="35" y="359"/>
                </a:cxn>
                <a:cxn ang="0">
                  <a:pos x="27" y="336"/>
                </a:cxn>
                <a:cxn ang="0">
                  <a:pos x="18" y="312"/>
                </a:cxn>
                <a:cxn ang="0">
                  <a:pos x="9" y="289"/>
                </a:cxn>
                <a:cxn ang="0">
                  <a:pos x="0" y="266"/>
                </a:cxn>
                <a:cxn ang="0">
                  <a:pos x="5" y="237"/>
                </a:cxn>
                <a:cxn ang="0">
                  <a:pos x="11" y="208"/>
                </a:cxn>
                <a:cxn ang="0">
                  <a:pos x="17" y="179"/>
                </a:cxn>
                <a:cxn ang="0">
                  <a:pos x="23" y="151"/>
                </a:cxn>
                <a:cxn ang="0">
                  <a:pos x="27" y="123"/>
                </a:cxn>
                <a:cxn ang="0">
                  <a:pos x="33" y="94"/>
                </a:cxn>
                <a:cxn ang="0">
                  <a:pos x="39" y="65"/>
                </a:cxn>
                <a:cxn ang="0">
                  <a:pos x="45" y="36"/>
                </a:cxn>
                <a:cxn ang="0">
                  <a:pos x="58" y="32"/>
                </a:cxn>
                <a:cxn ang="0">
                  <a:pos x="71" y="27"/>
                </a:cxn>
                <a:cxn ang="0">
                  <a:pos x="85" y="23"/>
                </a:cxn>
                <a:cxn ang="0">
                  <a:pos x="99" y="18"/>
                </a:cxn>
                <a:cxn ang="0">
                  <a:pos x="112" y="13"/>
                </a:cxn>
                <a:cxn ang="0">
                  <a:pos x="126" y="9"/>
                </a:cxn>
                <a:cxn ang="0">
                  <a:pos x="140" y="4"/>
                </a:cxn>
                <a:cxn ang="0">
                  <a:pos x="154" y="0"/>
                </a:cxn>
              </a:cxnLst>
              <a:rect l="0" t="0" r="r" b="b"/>
              <a:pathLst>
                <a:path w="249" h="484">
                  <a:moveTo>
                    <a:pt x="154" y="0"/>
                  </a:moveTo>
                  <a:lnTo>
                    <a:pt x="163" y="20"/>
                  </a:lnTo>
                  <a:lnTo>
                    <a:pt x="171" y="42"/>
                  </a:lnTo>
                  <a:lnTo>
                    <a:pt x="180" y="63"/>
                  </a:lnTo>
                  <a:lnTo>
                    <a:pt x="190" y="84"/>
                  </a:lnTo>
                  <a:lnTo>
                    <a:pt x="198" y="106"/>
                  </a:lnTo>
                  <a:lnTo>
                    <a:pt x="207" y="126"/>
                  </a:lnTo>
                  <a:lnTo>
                    <a:pt x="216" y="148"/>
                  </a:lnTo>
                  <a:lnTo>
                    <a:pt x="225" y="169"/>
                  </a:lnTo>
                  <a:lnTo>
                    <a:pt x="231" y="190"/>
                  </a:lnTo>
                  <a:lnTo>
                    <a:pt x="238" y="210"/>
                  </a:lnTo>
                  <a:lnTo>
                    <a:pt x="244" y="232"/>
                  </a:lnTo>
                  <a:lnTo>
                    <a:pt x="249" y="253"/>
                  </a:lnTo>
                  <a:lnTo>
                    <a:pt x="243" y="270"/>
                  </a:lnTo>
                  <a:lnTo>
                    <a:pt x="235" y="287"/>
                  </a:lnTo>
                  <a:lnTo>
                    <a:pt x="228" y="304"/>
                  </a:lnTo>
                  <a:lnTo>
                    <a:pt x="220" y="320"/>
                  </a:lnTo>
                  <a:lnTo>
                    <a:pt x="211" y="336"/>
                  </a:lnTo>
                  <a:lnTo>
                    <a:pt x="205" y="353"/>
                  </a:lnTo>
                  <a:lnTo>
                    <a:pt x="197" y="370"/>
                  </a:lnTo>
                  <a:lnTo>
                    <a:pt x="190" y="387"/>
                  </a:lnTo>
                  <a:lnTo>
                    <a:pt x="186" y="411"/>
                  </a:lnTo>
                  <a:lnTo>
                    <a:pt x="184" y="435"/>
                  </a:lnTo>
                  <a:lnTo>
                    <a:pt x="180" y="459"/>
                  </a:lnTo>
                  <a:lnTo>
                    <a:pt x="177" y="484"/>
                  </a:lnTo>
                  <a:lnTo>
                    <a:pt x="164" y="480"/>
                  </a:lnTo>
                  <a:lnTo>
                    <a:pt x="150" y="476"/>
                  </a:lnTo>
                  <a:lnTo>
                    <a:pt x="138" y="472"/>
                  </a:lnTo>
                  <a:lnTo>
                    <a:pt x="124" y="467"/>
                  </a:lnTo>
                  <a:lnTo>
                    <a:pt x="111" y="464"/>
                  </a:lnTo>
                  <a:lnTo>
                    <a:pt x="97" y="461"/>
                  </a:lnTo>
                  <a:lnTo>
                    <a:pt x="85" y="456"/>
                  </a:lnTo>
                  <a:lnTo>
                    <a:pt x="71" y="452"/>
                  </a:lnTo>
                  <a:lnTo>
                    <a:pt x="62" y="429"/>
                  </a:lnTo>
                  <a:lnTo>
                    <a:pt x="54" y="405"/>
                  </a:lnTo>
                  <a:lnTo>
                    <a:pt x="45" y="382"/>
                  </a:lnTo>
                  <a:lnTo>
                    <a:pt x="35" y="359"/>
                  </a:lnTo>
                  <a:lnTo>
                    <a:pt x="27" y="336"/>
                  </a:lnTo>
                  <a:lnTo>
                    <a:pt x="18" y="312"/>
                  </a:lnTo>
                  <a:lnTo>
                    <a:pt x="9" y="289"/>
                  </a:lnTo>
                  <a:lnTo>
                    <a:pt x="0" y="266"/>
                  </a:lnTo>
                  <a:lnTo>
                    <a:pt x="5" y="237"/>
                  </a:lnTo>
                  <a:lnTo>
                    <a:pt x="11" y="208"/>
                  </a:lnTo>
                  <a:lnTo>
                    <a:pt x="17" y="179"/>
                  </a:lnTo>
                  <a:lnTo>
                    <a:pt x="23" y="151"/>
                  </a:lnTo>
                  <a:lnTo>
                    <a:pt x="27" y="123"/>
                  </a:lnTo>
                  <a:lnTo>
                    <a:pt x="33" y="94"/>
                  </a:lnTo>
                  <a:lnTo>
                    <a:pt x="39" y="65"/>
                  </a:lnTo>
                  <a:lnTo>
                    <a:pt x="45" y="36"/>
                  </a:lnTo>
                  <a:lnTo>
                    <a:pt x="58" y="32"/>
                  </a:lnTo>
                  <a:lnTo>
                    <a:pt x="71" y="27"/>
                  </a:lnTo>
                  <a:lnTo>
                    <a:pt x="85" y="23"/>
                  </a:lnTo>
                  <a:lnTo>
                    <a:pt x="99" y="18"/>
                  </a:lnTo>
                  <a:lnTo>
                    <a:pt x="112" y="13"/>
                  </a:lnTo>
                  <a:lnTo>
                    <a:pt x="126" y="9"/>
                  </a:lnTo>
                  <a:lnTo>
                    <a:pt x="140" y="4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03542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91" name="Freeform 75"/>
            <p:cNvSpPr>
              <a:spLocks/>
            </p:cNvSpPr>
            <p:nvPr/>
          </p:nvSpPr>
          <p:spPr bwMode="auto">
            <a:xfrm>
              <a:off x="4680" y="2427"/>
              <a:ext cx="114" cy="242"/>
            </a:xfrm>
            <a:custGeom>
              <a:avLst/>
              <a:gdLst/>
              <a:ahLst/>
              <a:cxnLst>
                <a:cxn ang="0">
                  <a:pos x="131" y="0"/>
                </a:cxn>
                <a:cxn ang="0">
                  <a:pos x="140" y="20"/>
                </a:cxn>
                <a:cxn ang="0">
                  <a:pos x="148" y="42"/>
                </a:cxn>
                <a:cxn ang="0">
                  <a:pos x="157" y="63"/>
                </a:cxn>
                <a:cxn ang="0">
                  <a:pos x="167" y="84"/>
                </a:cxn>
                <a:cxn ang="0">
                  <a:pos x="175" y="106"/>
                </a:cxn>
                <a:cxn ang="0">
                  <a:pos x="184" y="126"/>
                </a:cxn>
                <a:cxn ang="0">
                  <a:pos x="193" y="148"/>
                </a:cxn>
                <a:cxn ang="0">
                  <a:pos x="202" y="169"/>
                </a:cxn>
                <a:cxn ang="0">
                  <a:pos x="208" y="190"/>
                </a:cxn>
                <a:cxn ang="0">
                  <a:pos x="215" y="210"/>
                </a:cxn>
                <a:cxn ang="0">
                  <a:pos x="221" y="232"/>
                </a:cxn>
                <a:cxn ang="0">
                  <a:pos x="226" y="253"/>
                </a:cxn>
                <a:cxn ang="0">
                  <a:pos x="220" y="270"/>
                </a:cxn>
                <a:cxn ang="0">
                  <a:pos x="212" y="287"/>
                </a:cxn>
                <a:cxn ang="0">
                  <a:pos x="205" y="304"/>
                </a:cxn>
                <a:cxn ang="0">
                  <a:pos x="197" y="320"/>
                </a:cxn>
                <a:cxn ang="0">
                  <a:pos x="188" y="336"/>
                </a:cxn>
                <a:cxn ang="0">
                  <a:pos x="182" y="353"/>
                </a:cxn>
                <a:cxn ang="0">
                  <a:pos x="174" y="370"/>
                </a:cxn>
                <a:cxn ang="0">
                  <a:pos x="167" y="387"/>
                </a:cxn>
                <a:cxn ang="0">
                  <a:pos x="163" y="411"/>
                </a:cxn>
                <a:cxn ang="0">
                  <a:pos x="161" y="435"/>
                </a:cxn>
                <a:cxn ang="0">
                  <a:pos x="157" y="459"/>
                </a:cxn>
                <a:cxn ang="0">
                  <a:pos x="154" y="484"/>
                </a:cxn>
                <a:cxn ang="0">
                  <a:pos x="141" y="479"/>
                </a:cxn>
                <a:cxn ang="0">
                  <a:pos x="130" y="474"/>
                </a:cxn>
                <a:cxn ang="0">
                  <a:pos x="117" y="470"/>
                </a:cxn>
                <a:cxn ang="0">
                  <a:pos x="106" y="464"/>
                </a:cxn>
                <a:cxn ang="0">
                  <a:pos x="93" y="459"/>
                </a:cxn>
                <a:cxn ang="0">
                  <a:pos x="81" y="455"/>
                </a:cxn>
                <a:cxn ang="0">
                  <a:pos x="69" y="450"/>
                </a:cxn>
                <a:cxn ang="0">
                  <a:pos x="56" y="446"/>
                </a:cxn>
                <a:cxn ang="0">
                  <a:pos x="49" y="423"/>
                </a:cxn>
                <a:cxn ang="0">
                  <a:pos x="42" y="401"/>
                </a:cxn>
                <a:cxn ang="0">
                  <a:pos x="35" y="378"/>
                </a:cxn>
                <a:cxn ang="0">
                  <a:pos x="28" y="356"/>
                </a:cxn>
                <a:cxn ang="0">
                  <a:pos x="20" y="333"/>
                </a:cxn>
                <a:cxn ang="0">
                  <a:pos x="13" y="311"/>
                </a:cxn>
                <a:cxn ang="0">
                  <a:pos x="7" y="288"/>
                </a:cxn>
                <a:cxn ang="0">
                  <a:pos x="0" y="266"/>
                </a:cxn>
                <a:cxn ang="0">
                  <a:pos x="8" y="209"/>
                </a:cxn>
                <a:cxn ang="0">
                  <a:pos x="16" y="153"/>
                </a:cxn>
                <a:cxn ang="0">
                  <a:pos x="25" y="96"/>
                </a:cxn>
                <a:cxn ang="0">
                  <a:pos x="33" y="40"/>
                </a:cxn>
                <a:cxn ang="0">
                  <a:pos x="46" y="35"/>
                </a:cxn>
                <a:cxn ang="0">
                  <a:pos x="57" y="31"/>
                </a:cxn>
                <a:cxn ang="0">
                  <a:pos x="70" y="25"/>
                </a:cxn>
                <a:cxn ang="0">
                  <a:pos x="81" y="20"/>
                </a:cxn>
                <a:cxn ang="0">
                  <a:pos x="94" y="15"/>
                </a:cxn>
                <a:cxn ang="0">
                  <a:pos x="106" y="10"/>
                </a:cxn>
                <a:cxn ang="0">
                  <a:pos x="118" y="4"/>
                </a:cxn>
                <a:cxn ang="0">
                  <a:pos x="131" y="0"/>
                </a:cxn>
              </a:cxnLst>
              <a:rect l="0" t="0" r="r" b="b"/>
              <a:pathLst>
                <a:path w="226" h="484">
                  <a:moveTo>
                    <a:pt x="131" y="0"/>
                  </a:moveTo>
                  <a:lnTo>
                    <a:pt x="140" y="20"/>
                  </a:lnTo>
                  <a:lnTo>
                    <a:pt x="148" y="42"/>
                  </a:lnTo>
                  <a:lnTo>
                    <a:pt x="157" y="63"/>
                  </a:lnTo>
                  <a:lnTo>
                    <a:pt x="167" y="84"/>
                  </a:lnTo>
                  <a:lnTo>
                    <a:pt x="175" y="106"/>
                  </a:lnTo>
                  <a:lnTo>
                    <a:pt x="184" y="126"/>
                  </a:lnTo>
                  <a:lnTo>
                    <a:pt x="193" y="148"/>
                  </a:lnTo>
                  <a:lnTo>
                    <a:pt x="202" y="169"/>
                  </a:lnTo>
                  <a:lnTo>
                    <a:pt x="208" y="190"/>
                  </a:lnTo>
                  <a:lnTo>
                    <a:pt x="215" y="210"/>
                  </a:lnTo>
                  <a:lnTo>
                    <a:pt x="221" y="232"/>
                  </a:lnTo>
                  <a:lnTo>
                    <a:pt x="226" y="253"/>
                  </a:lnTo>
                  <a:lnTo>
                    <a:pt x="220" y="270"/>
                  </a:lnTo>
                  <a:lnTo>
                    <a:pt x="212" y="287"/>
                  </a:lnTo>
                  <a:lnTo>
                    <a:pt x="205" y="304"/>
                  </a:lnTo>
                  <a:lnTo>
                    <a:pt x="197" y="320"/>
                  </a:lnTo>
                  <a:lnTo>
                    <a:pt x="188" y="336"/>
                  </a:lnTo>
                  <a:lnTo>
                    <a:pt x="182" y="353"/>
                  </a:lnTo>
                  <a:lnTo>
                    <a:pt x="174" y="370"/>
                  </a:lnTo>
                  <a:lnTo>
                    <a:pt x="167" y="387"/>
                  </a:lnTo>
                  <a:lnTo>
                    <a:pt x="163" y="411"/>
                  </a:lnTo>
                  <a:lnTo>
                    <a:pt x="161" y="435"/>
                  </a:lnTo>
                  <a:lnTo>
                    <a:pt x="157" y="459"/>
                  </a:lnTo>
                  <a:lnTo>
                    <a:pt x="154" y="484"/>
                  </a:lnTo>
                  <a:lnTo>
                    <a:pt x="141" y="479"/>
                  </a:lnTo>
                  <a:lnTo>
                    <a:pt x="130" y="474"/>
                  </a:lnTo>
                  <a:lnTo>
                    <a:pt x="117" y="470"/>
                  </a:lnTo>
                  <a:lnTo>
                    <a:pt x="106" y="464"/>
                  </a:lnTo>
                  <a:lnTo>
                    <a:pt x="93" y="459"/>
                  </a:lnTo>
                  <a:lnTo>
                    <a:pt x="81" y="455"/>
                  </a:lnTo>
                  <a:lnTo>
                    <a:pt x="69" y="450"/>
                  </a:lnTo>
                  <a:lnTo>
                    <a:pt x="56" y="446"/>
                  </a:lnTo>
                  <a:lnTo>
                    <a:pt x="49" y="423"/>
                  </a:lnTo>
                  <a:lnTo>
                    <a:pt x="42" y="401"/>
                  </a:lnTo>
                  <a:lnTo>
                    <a:pt x="35" y="378"/>
                  </a:lnTo>
                  <a:lnTo>
                    <a:pt x="28" y="356"/>
                  </a:lnTo>
                  <a:lnTo>
                    <a:pt x="20" y="333"/>
                  </a:lnTo>
                  <a:lnTo>
                    <a:pt x="13" y="311"/>
                  </a:lnTo>
                  <a:lnTo>
                    <a:pt x="7" y="288"/>
                  </a:lnTo>
                  <a:lnTo>
                    <a:pt x="0" y="266"/>
                  </a:lnTo>
                  <a:lnTo>
                    <a:pt x="8" y="209"/>
                  </a:lnTo>
                  <a:lnTo>
                    <a:pt x="16" y="153"/>
                  </a:lnTo>
                  <a:lnTo>
                    <a:pt x="25" y="96"/>
                  </a:lnTo>
                  <a:lnTo>
                    <a:pt x="33" y="40"/>
                  </a:lnTo>
                  <a:lnTo>
                    <a:pt x="46" y="35"/>
                  </a:lnTo>
                  <a:lnTo>
                    <a:pt x="57" y="31"/>
                  </a:lnTo>
                  <a:lnTo>
                    <a:pt x="70" y="25"/>
                  </a:lnTo>
                  <a:lnTo>
                    <a:pt x="81" y="20"/>
                  </a:lnTo>
                  <a:lnTo>
                    <a:pt x="94" y="15"/>
                  </a:lnTo>
                  <a:lnTo>
                    <a:pt x="106" y="10"/>
                  </a:lnTo>
                  <a:lnTo>
                    <a:pt x="118" y="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03833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92" name="Freeform 76"/>
            <p:cNvSpPr>
              <a:spLocks/>
            </p:cNvSpPr>
            <p:nvPr/>
          </p:nvSpPr>
          <p:spPr bwMode="auto">
            <a:xfrm>
              <a:off x="4691" y="2427"/>
              <a:ext cx="103" cy="242"/>
            </a:xfrm>
            <a:custGeom>
              <a:avLst/>
              <a:gdLst/>
              <a:ahLst/>
              <a:cxnLst>
                <a:cxn ang="0">
                  <a:pos x="109" y="0"/>
                </a:cxn>
                <a:cxn ang="0">
                  <a:pos x="118" y="20"/>
                </a:cxn>
                <a:cxn ang="0">
                  <a:pos x="126" y="42"/>
                </a:cxn>
                <a:cxn ang="0">
                  <a:pos x="135" y="63"/>
                </a:cxn>
                <a:cxn ang="0">
                  <a:pos x="145" y="84"/>
                </a:cxn>
                <a:cxn ang="0">
                  <a:pos x="153" y="106"/>
                </a:cxn>
                <a:cxn ang="0">
                  <a:pos x="162" y="126"/>
                </a:cxn>
                <a:cxn ang="0">
                  <a:pos x="171" y="148"/>
                </a:cxn>
                <a:cxn ang="0">
                  <a:pos x="180" y="169"/>
                </a:cxn>
                <a:cxn ang="0">
                  <a:pos x="186" y="190"/>
                </a:cxn>
                <a:cxn ang="0">
                  <a:pos x="193" y="210"/>
                </a:cxn>
                <a:cxn ang="0">
                  <a:pos x="199" y="232"/>
                </a:cxn>
                <a:cxn ang="0">
                  <a:pos x="204" y="253"/>
                </a:cxn>
                <a:cxn ang="0">
                  <a:pos x="198" y="270"/>
                </a:cxn>
                <a:cxn ang="0">
                  <a:pos x="190" y="287"/>
                </a:cxn>
                <a:cxn ang="0">
                  <a:pos x="183" y="304"/>
                </a:cxn>
                <a:cxn ang="0">
                  <a:pos x="175" y="320"/>
                </a:cxn>
                <a:cxn ang="0">
                  <a:pos x="166" y="336"/>
                </a:cxn>
                <a:cxn ang="0">
                  <a:pos x="160" y="353"/>
                </a:cxn>
                <a:cxn ang="0">
                  <a:pos x="152" y="370"/>
                </a:cxn>
                <a:cxn ang="0">
                  <a:pos x="145" y="387"/>
                </a:cxn>
                <a:cxn ang="0">
                  <a:pos x="141" y="411"/>
                </a:cxn>
                <a:cxn ang="0">
                  <a:pos x="139" y="435"/>
                </a:cxn>
                <a:cxn ang="0">
                  <a:pos x="135" y="459"/>
                </a:cxn>
                <a:cxn ang="0">
                  <a:pos x="132" y="484"/>
                </a:cxn>
                <a:cxn ang="0">
                  <a:pos x="120" y="478"/>
                </a:cxn>
                <a:cxn ang="0">
                  <a:pos x="110" y="472"/>
                </a:cxn>
                <a:cxn ang="0">
                  <a:pos x="99" y="467"/>
                </a:cxn>
                <a:cxn ang="0">
                  <a:pos x="87" y="462"/>
                </a:cxn>
                <a:cxn ang="0">
                  <a:pos x="76" y="456"/>
                </a:cxn>
                <a:cxn ang="0">
                  <a:pos x="65" y="451"/>
                </a:cxn>
                <a:cxn ang="0">
                  <a:pos x="54" y="446"/>
                </a:cxn>
                <a:cxn ang="0">
                  <a:pos x="42" y="440"/>
                </a:cxn>
                <a:cxn ang="0">
                  <a:pos x="36" y="418"/>
                </a:cxn>
                <a:cxn ang="0">
                  <a:pos x="32" y="396"/>
                </a:cxn>
                <a:cxn ang="0">
                  <a:pos x="26" y="374"/>
                </a:cxn>
                <a:cxn ang="0">
                  <a:pos x="21" y="352"/>
                </a:cxn>
                <a:cxn ang="0">
                  <a:pos x="16" y="331"/>
                </a:cxn>
                <a:cxn ang="0">
                  <a:pos x="10" y="310"/>
                </a:cxn>
                <a:cxn ang="0">
                  <a:pos x="5" y="288"/>
                </a:cxn>
                <a:cxn ang="0">
                  <a:pos x="0" y="266"/>
                </a:cxn>
                <a:cxn ang="0">
                  <a:pos x="5" y="210"/>
                </a:cxn>
                <a:cxn ang="0">
                  <a:pos x="12" y="155"/>
                </a:cxn>
                <a:cxn ang="0">
                  <a:pos x="18" y="100"/>
                </a:cxn>
                <a:cxn ang="0">
                  <a:pos x="24" y="44"/>
                </a:cxn>
                <a:cxn ang="0">
                  <a:pos x="34" y="39"/>
                </a:cxn>
                <a:cxn ang="0">
                  <a:pos x="44" y="33"/>
                </a:cxn>
                <a:cxn ang="0">
                  <a:pos x="55" y="27"/>
                </a:cxn>
                <a:cxn ang="0">
                  <a:pos x="66" y="21"/>
                </a:cxn>
                <a:cxn ang="0">
                  <a:pos x="77" y="17"/>
                </a:cxn>
                <a:cxn ang="0">
                  <a:pos x="87" y="11"/>
                </a:cxn>
                <a:cxn ang="0">
                  <a:pos x="99" y="5"/>
                </a:cxn>
                <a:cxn ang="0">
                  <a:pos x="109" y="0"/>
                </a:cxn>
              </a:cxnLst>
              <a:rect l="0" t="0" r="r" b="b"/>
              <a:pathLst>
                <a:path w="204" h="484">
                  <a:moveTo>
                    <a:pt x="109" y="0"/>
                  </a:moveTo>
                  <a:lnTo>
                    <a:pt x="118" y="20"/>
                  </a:lnTo>
                  <a:lnTo>
                    <a:pt x="126" y="42"/>
                  </a:lnTo>
                  <a:lnTo>
                    <a:pt x="135" y="63"/>
                  </a:lnTo>
                  <a:lnTo>
                    <a:pt x="145" y="84"/>
                  </a:lnTo>
                  <a:lnTo>
                    <a:pt x="153" y="106"/>
                  </a:lnTo>
                  <a:lnTo>
                    <a:pt x="162" y="126"/>
                  </a:lnTo>
                  <a:lnTo>
                    <a:pt x="171" y="148"/>
                  </a:lnTo>
                  <a:lnTo>
                    <a:pt x="180" y="169"/>
                  </a:lnTo>
                  <a:lnTo>
                    <a:pt x="186" y="190"/>
                  </a:lnTo>
                  <a:lnTo>
                    <a:pt x="193" y="210"/>
                  </a:lnTo>
                  <a:lnTo>
                    <a:pt x="199" y="232"/>
                  </a:lnTo>
                  <a:lnTo>
                    <a:pt x="204" y="253"/>
                  </a:lnTo>
                  <a:lnTo>
                    <a:pt x="198" y="270"/>
                  </a:lnTo>
                  <a:lnTo>
                    <a:pt x="190" y="287"/>
                  </a:lnTo>
                  <a:lnTo>
                    <a:pt x="183" y="304"/>
                  </a:lnTo>
                  <a:lnTo>
                    <a:pt x="175" y="320"/>
                  </a:lnTo>
                  <a:lnTo>
                    <a:pt x="166" y="336"/>
                  </a:lnTo>
                  <a:lnTo>
                    <a:pt x="160" y="353"/>
                  </a:lnTo>
                  <a:lnTo>
                    <a:pt x="152" y="370"/>
                  </a:lnTo>
                  <a:lnTo>
                    <a:pt x="145" y="387"/>
                  </a:lnTo>
                  <a:lnTo>
                    <a:pt x="141" y="411"/>
                  </a:lnTo>
                  <a:lnTo>
                    <a:pt x="139" y="435"/>
                  </a:lnTo>
                  <a:lnTo>
                    <a:pt x="135" y="459"/>
                  </a:lnTo>
                  <a:lnTo>
                    <a:pt x="132" y="484"/>
                  </a:lnTo>
                  <a:lnTo>
                    <a:pt x="120" y="478"/>
                  </a:lnTo>
                  <a:lnTo>
                    <a:pt x="110" y="472"/>
                  </a:lnTo>
                  <a:lnTo>
                    <a:pt x="99" y="467"/>
                  </a:lnTo>
                  <a:lnTo>
                    <a:pt x="87" y="462"/>
                  </a:lnTo>
                  <a:lnTo>
                    <a:pt x="76" y="456"/>
                  </a:lnTo>
                  <a:lnTo>
                    <a:pt x="65" y="451"/>
                  </a:lnTo>
                  <a:lnTo>
                    <a:pt x="54" y="446"/>
                  </a:lnTo>
                  <a:lnTo>
                    <a:pt x="42" y="440"/>
                  </a:lnTo>
                  <a:lnTo>
                    <a:pt x="36" y="418"/>
                  </a:lnTo>
                  <a:lnTo>
                    <a:pt x="32" y="396"/>
                  </a:lnTo>
                  <a:lnTo>
                    <a:pt x="26" y="374"/>
                  </a:lnTo>
                  <a:lnTo>
                    <a:pt x="21" y="352"/>
                  </a:lnTo>
                  <a:lnTo>
                    <a:pt x="16" y="331"/>
                  </a:lnTo>
                  <a:lnTo>
                    <a:pt x="10" y="310"/>
                  </a:lnTo>
                  <a:lnTo>
                    <a:pt x="5" y="288"/>
                  </a:lnTo>
                  <a:lnTo>
                    <a:pt x="0" y="266"/>
                  </a:lnTo>
                  <a:lnTo>
                    <a:pt x="5" y="210"/>
                  </a:lnTo>
                  <a:lnTo>
                    <a:pt x="12" y="155"/>
                  </a:lnTo>
                  <a:lnTo>
                    <a:pt x="18" y="100"/>
                  </a:lnTo>
                  <a:lnTo>
                    <a:pt x="24" y="44"/>
                  </a:lnTo>
                  <a:lnTo>
                    <a:pt x="34" y="39"/>
                  </a:lnTo>
                  <a:lnTo>
                    <a:pt x="44" y="33"/>
                  </a:lnTo>
                  <a:lnTo>
                    <a:pt x="55" y="27"/>
                  </a:lnTo>
                  <a:lnTo>
                    <a:pt x="66" y="21"/>
                  </a:lnTo>
                  <a:lnTo>
                    <a:pt x="77" y="17"/>
                  </a:lnTo>
                  <a:lnTo>
                    <a:pt x="87" y="11"/>
                  </a:lnTo>
                  <a:lnTo>
                    <a:pt x="99" y="5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113A26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93" name="Freeform 77"/>
            <p:cNvSpPr>
              <a:spLocks/>
            </p:cNvSpPr>
            <p:nvPr/>
          </p:nvSpPr>
          <p:spPr bwMode="auto">
            <a:xfrm>
              <a:off x="4703" y="2427"/>
              <a:ext cx="91" cy="242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95" y="20"/>
                </a:cxn>
                <a:cxn ang="0">
                  <a:pos x="103" y="42"/>
                </a:cxn>
                <a:cxn ang="0">
                  <a:pos x="112" y="63"/>
                </a:cxn>
                <a:cxn ang="0">
                  <a:pos x="122" y="84"/>
                </a:cxn>
                <a:cxn ang="0">
                  <a:pos x="130" y="106"/>
                </a:cxn>
                <a:cxn ang="0">
                  <a:pos x="139" y="126"/>
                </a:cxn>
                <a:cxn ang="0">
                  <a:pos x="148" y="148"/>
                </a:cxn>
                <a:cxn ang="0">
                  <a:pos x="157" y="169"/>
                </a:cxn>
                <a:cxn ang="0">
                  <a:pos x="163" y="190"/>
                </a:cxn>
                <a:cxn ang="0">
                  <a:pos x="170" y="210"/>
                </a:cxn>
                <a:cxn ang="0">
                  <a:pos x="176" y="232"/>
                </a:cxn>
                <a:cxn ang="0">
                  <a:pos x="181" y="253"/>
                </a:cxn>
                <a:cxn ang="0">
                  <a:pos x="175" y="270"/>
                </a:cxn>
                <a:cxn ang="0">
                  <a:pos x="167" y="287"/>
                </a:cxn>
                <a:cxn ang="0">
                  <a:pos x="160" y="304"/>
                </a:cxn>
                <a:cxn ang="0">
                  <a:pos x="152" y="320"/>
                </a:cxn>
                <a:cxn ang="0">
                  <a:pos x="143" y="336"/>
                </a:cxn>
                <a:cxn ang="0">
                  <a:pos x="137" y="353"/>
                </a:cxn>
                <a:cxn ang="0">
                  <a:pos x="129" y="370"/>
                </a:cxn>
                <a:cxn ang="0">
                  <a:pos x="122" y="387"/>
                </a:cxn>
                <a:cxn ang="0">
                  <a:pos x="118" y="411"/>
                </a:cxn>
                <a:cxn ang="0">
                  <a:pos x="116" y="435"/>
                </a:cxn>
                <a:cxn ang="0">
                  <a:pos x="112" y="459"/>
                </a:cxn>
                <a:cxn ang="0">
                  <a:pos x="109" y="484"/>
                </a:cxn>
                <a:cxn ang="0">
                  <a:pos x="99" y="478"/>
                </a:cxn>
                <a:cxn ang="0">
                  <a:pos x="89" y="471"/>
                </a:cxn>
                <a:cxn ang="0">
                  <a:pos x="79" y="465"/>
                </a:cxn>
                <a:cxn ang="0">
                  <a:pos x="69" y="458"/>
                </a:cxn>
                <a:cxn ang="0">
                  <a:pos x="58" y="452"/>
                </a:cxn>
                <a:cxn ang="0">
                  <a:pos x="48" y="447"/>
                </a:cxn>
                <a:cxn ang="0">
                  <a:pos x="38" y="440"/>
                </a:cxn>
                <a:cxn ang="0">
                  <a:pos x="27" y="434"/>
                </a:cxn>
                <a:cxn ang="0">
                  <a:pos x="20" y="391"/>
                </a:cxn>
                <a:cxn ang="0">
                  <a:pos x="13" y="350"/>
                </a:cxn>
                <a:cxn ang="0">
                  <a:pos x="6" y="308"/>
                </a:cxn>
                <a:cxn ang="0">
                  <a:pos x="0" y="266"/>
                </a:cxn>
                <a:cxn ang="0">
                  <a:pos x="2" y="212"/>
                </a:cxn>
                <a:cxn ang="0">
                  <a:pos x="5" y="156"/>
                </a:cxn>
                <a:cxn ang="0">
                  <a:pos x="9" y="102"/>
                </a:cxn>
                <a:cxn ang="0">
                  <a:pos x="12" y="48"/>
                </a:cxn>
                <a:cxn ang="0">
                  <a:pos x="21" y="42"/>
                </a:cxn>
                <a:cxn ang="0">
                  <a:pos x="31" y="35"/>
                </a:cxn>
                <a:cxn ang="0">
                  <a:pos x="40" y="29"/>
                </a:cxn>
                <a:cxn ang="0">
                  <a:pos x="49" y="24"/>
                </a:cxn>
                <a:cxn ang="0">
                  <a:pos x="58" y="18"/>
                </a:cxn>
                <a:cxn ang="0">
                  <a:pos x="67" y="11"/>
                </a:cxn>
                <a:cxn ang="0">
                  <a:pos x="77" y="5"/>
                </a:cxn>
                <a:cxn ang="0">
                  <a:pos x="86" y="0"/>
                </a:cxn>
              </a:cxnLst>
              <a:rect l="0" t="0" r="r" b="b"/>
              <a:pathLst>
                <a:path w="181" h="484">
                  <a:moveTo>
                    <a:pt x="86" y="0"/>
                  </a:moveTo>
                  <a:lnTo>
                    <a:pt x="95" y="20"/>
                  </a:lnTo>
                  <a:lnTo>
                    <a:pt x="103" y="42"/>
                  </a:lnTo>
                  <a:lnTo>
                    <a:pt x="112" y="63"/>
                  </a:lnTo>
                  <a:lnTo>
                    <a:pt x="122" y="84"/>
                  </a:lnTo>
                  <a:lnTo>
                    <a:pt x="130" y="106"/>
                  </a:lnTo>
                  <a:lnTo>
                    <a:pt x="139" y="126"/>
                  </a:lnTo>
                  <a:lnTo>
                    <a:pt x="148" y="148"/>
                  </a:lnTo>
                  <a:lnTo>
                    <a:pt x="157" y="169"/>
                  </a:lnTo>
                  <a:lnTo>
                    <a:pt x="163" y="190"/>
                  </a:lnTo>
                  <a:lnTo>
                    <a:pt x="170" y="210"/>
                  </a:lnTo>
                  <a:lnTo>
                    <a:pt x="176" y="232"/>
                  </a:lnTo>
                  <a:lnTo>
                    <a:pt x="181" y="253"/>
                  </a:lnTo>
                  <a:lnTo>
                    <a:pt x="175" y="270"/>
                  </a:lnTo>
                  <a:lnTo>
                    <a:pt x="167" y="287"/>
                  </a:lnTo>
                  <a:lnTo>
                    <a:pt x="160" y="304"/>
                  </a:lnTo>
                  <a:lnTo>
                    <a:pt x="152" y="320"/>
                  </a:lnTo>
                  <a:lnTo>
                    <a:pt x="143" y="336"/>
                  </a:lnTo>
                  <a:lnTo>
                    <a:pt x="137" y="353"/>
                  </a:lnTo>
                  <a:lnTo>
                    <a:pt x="129" y="370"/>
                  </a:lnTo>
                  <a:lnTo>
                    <a:pt x="122" y="387"/>
                  </a:lnTo>
                  <a:lnTo>
                    <a:pt x="118" y="411"/>
                  </a:lnTo>
                  <a:lnTo>
                    <a:pt x="116" y="435"/>
                  </a:lnTo>
                  <a:lnTo>
                    <a:pt x="112" y="459"/>
                  </a:lnTo>
                  <a:lnTo>
                    <a:pt x="109" y="484"/>
                  </a:lnTo>
                  <a:lnTo>
                    <a:pt x="99" y="478"/>
                  </a:lnTo>
                  <a:lnTo>
                    <a:pt x="89" y="471"/>
                  </a:lnTo>
                  <a:lnTo>
                    <a:pt x="79" y="465"/>
                  </a:lnTo>
                  <a:lnTo>
                    <a:pt x="69" y="458"/>
                  </a:lnTo>
                  <a:lnTo>
                    <a:pt x="58" y="452"/>
                  </a:lnTo>
                  <a:lnTo>
                    <a:pt x="48" y="447"/>
                  </a:lnTo>
                  <a:lnTo>
                    <a:pt x="38" y="440"/>
                  </a:lnTo>
                  <a:lnTo>
                    <a:pt x="27" y="434"/>
                  </a:lnTo>
                  <a:lnTo>
                    <a:pt x="20" y="391"/>
                  </a:lnTo>
                  <a:lnTo>
                    <a:pt x="13" y="350"/>
                  </a:lnTo>
                  <a:lnTo>
                    <a:pt x="6" y="308"/>
                  </a:lnTo>
                  <a:lnTo>
                    <a:pt x="0" y="266"/>
                  </a:lnTo>
                  <a:lnTo>
                    <a:pt x="2" y="212"/>
                  </a:lnTo>
                  <a:lnTo>
                    <a:pt x="5" y="156"/>
                  </a:lnTo>
                  <a:lnTo>
                    <a:pt x="9" y="102"/>
                  </a:lnTo>
                  <a:lnTo>
                    <a:pt x="12" y="48"/>
                  </a:lnTo>
                  <a:lnTo>
                    <a:pt x="21" y="42"/>
                  </a:lnTo>
                  <a:lnTo>
                    <a:pt x="31" y="35"/>
                  </a:lnTo>
                  <a:lnTo>
                    <a:pt x="40" y="29"/>
                  </a:lnTo>
                  <a:lnTo>
                    <a:pt x="49" y="24"/>
                  </a:lnTo>
                  <a:lnTo>
                    <a:pt x="58" y="18"/>
                  </a:lnTo>
                  <a:lnTo>
                    <a:pt x="67" y="11"/>
                  </a:lnTo>
                  <a:lnTo>
                    <a:pt x="77" y="5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233A19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94" name="Freeform 78"/>
            <p:cNvSpPr>
              <a:spLocks/>
            </p:cNvSpPr>
            <p:nvPr/>
          </p:nvSpPr>
          <p:spPr bwMode="auto">
            <a:xfrm>
              <a:off x="4714" y="2427"/>
              <a:ext cx="80" cy="242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74" y="20"/>
                </a:cxn>
                <a:cxn ang="0">
                  <a:pos x="82" y="42"/>
                </a:cxn>
                <a:cxn ang="0">
                  <a:pos x="91" y="63"/>
                </a:cxn>
                <a:cxn ang="0">
                  <a:pos x="101" y="84"/>
                </a:cxn>
                <a:cxn ang="0">
                  <a:pos x="109" y="106"/>
                </a:cxn>
                <a:cxn ang="0">
                  <a:pos x="118" y="126"/>
                </a:cxn>
                <a:cxn ang="0">
                  <a:pos x="127" y="148"/>
                </a:cxn>
                <a:cxn ang="0">
                  <a:pos x="136" y="169"/>
                </a:cxn>
                <a:cxn ang="0">
                  <a:pos x="142" y="190"/>
                </a:cxn>
                <a:cxn ang="0">
                  <a:pos x="149" y="210"/>
                </a:cxn>
                <a:cxn ang="0">
                  <a:pos x="155" y="232"/>
                </a:cxn>
                <a:cxn ang="0">
                  <a:pos x="160" y="253"/>
                </a:cxn>
                <a:cxn ang="0">
                  <a:pos x="154" y="270"/>
                </a:cxn>
                <a:cxn ang="0">
                  <a:pos x="146" y="287"/>
                </a:cxn>
                <a:cxn ang="0">
                  <a:pos x="139" y="304"/>
                </a:cxn>
                <a:cxn ang="0">
                  <a:pos x="131" y="320"/>
                </a:cxn>
                <a:cxn ang="0">
                  <a:pos x="122" y="336"/>
                </a:cxn>
                <a:cxn ang="0">
                  <a:pos x="116" y="353"/>
                </a:cxn>
                <a:cxn ang="0">
                  <a:pos x="108" y="370"/>
                </a:cxn>
                <a:cxn ang="0">
                  <a:pos x="101" y="387"/>
                </a:cxn>
                <a:cxn ang="0">
                  <a:pos x="97" y="411"/>
                </a:cxn>
                <a:cxn ang="0">
                  <a:pos x="95" y="435"/>
                </a:cxn>
                <a:cxn ang="0">
                  <a:pos x="91" y="459"/>
                </a:cxn>
                <a:cxn ang="0">
                  <a:pos x="88" y="484"/>
                </a:cxn>
                <a:cxn ang="0">
                  <a:pos x="79" y="477"/>
                </a:cxn>
                <a:cxn ang="0">
                  <a:pos x="70" y="470"/>
                </a:cxn>
                <a:cxn ang="0">
                  <a:pos x="60" y="463"/>
                </a:cxn>
                <a:cxn ang="0">
                  <a:pos x="51" y="456"/>
                </a:cxn>
                <a:cxn ang="0">
                  <a:pos x="42" y="449"/>
                </a:cxn>
                <a:cxn ang="0">
                  <a:pos x="32" y="442"/>
                </a:cxn>
                <a:cxn ang="0">
                  <a:pos x="22" y="435"/>
                </a:cxn>
                <a:cxn ang="0">
                  <a:pos x="13" y="428"/>
                </a:cxn>
                <a:cxn ang="0">
                  <a:pos x="11" y="388"/>
                </a:cxn>
                <a:cxn ang="0">
                  <a:pos x="7" y="346"/>
                </a:cxn>
                <a:cxn ang="0">
                  <a:pos x="4" y="306"/>
                </a:cxn>
                <a:cxn ang="0">
                  <a:pos x="0" y="266"/>
                </a:cxn>
                <a:cxn ang="0">
                  <a:pos x="2" y="213"/>
                </a:cxn>
                <a:cxn ang="0">
                  <a:pos x="3" y="159"/>
                </a:cxn>
                <a:cxn ang="0">
                  <a:pos x="3" y="106"/>
                </a:cxn>
                <a:cxn ang="0">
                  <a:pos x="4" y="53"/>
                </a:cxn>
                <a:cxn ang="0">
                  <a:pos x="11" y="46"/>
                </a:cxn>
                <a:cxn ang="0">
                  <a:pos x="19" y="39"/>
                </a:cxn>
                <a:cxn ang="0">
                  <a:pos x="26" y="32"/>
                </a:cxn>
                <a:cxn ang="0">
                  <a:pos x="34" y="26"/>
                </a:cxn>
                <a:cxn ang="0">
                  <a:pos x="42" y="19"/>
                </a:cxn>
                <a:cxn ang="0">
                  <a:pos x="50" y="12"/>
                </a:cxn>
                <a:cxn ang="0">
                  <a:pos x="57" y="6"/>
                </a:cxn>
                <a:cxn ang="0">
                  <a:pos x="65" y="0"/>
                </a:cxn>
              </a:cxnLst>
              <a:rect l="0" t="0" r="r" b="b"/>
              <a:pathLst>
                <a:path w="160" h="484">
                  <a:moveTo>
                    <a:pt x="65" y="0"/>
                  </a:moveTo>
                  <a:lnTo>
                    <a:pt x="74" y="20"/>
                  </a:lnTo>
                  <a:lnTo>
                    <a:pt x="82" y="42"/>
                  </a:lnTo>
                  <a:lnTo>
                    <a:pt x="91" y="63"/>
                  </a:lnTo>
                  <a:lnTo>
                    <a:pt x="101" y="84"/>
                  </a:lnTo>
                  <a:lnTo>
                    <a:pt x="109" y="106"/>
                  </a:lnTo>
                  <a:lnTo>
                    <a:pt x="118" y="126"/>
                  </a:lnTo>
                  <a:lnTo>
                    <a:pt x="127" y="148"/>
                  </a:lnTo>
                  <a:lnTo>
                    <a:pt x="136" y="169"/>
                  </a:lnTo>
                  <a:lnTo>
                    <a:pt x="142" y="190"/>
                  </a:lnTo>
                  <a:lnTo>
                    <a:pt x="149" y="210"/>
                  </a:lnTo>
                  <a:lnTo>
                    <a:pt x="155" y="232"/>
                  </a:lnTo>
                  <a:lnTo>
                    <a:pt x="160" y="253"/>
                  </a:lnTo>
                  <a:lnTo>
                    <a:pt x="154" y="270"/>
                  </a:lnTo>
                  <a:lnTo>
                    <a:pt x="146" y="287"/>
                  </a:lnTo>
                  <a:lnTo>
                    <a:pt x="139" y="304"/>
                  </a:lnTo>
                  <a:lnTo>
                    <a:pt x="131" y="320"/>
                  </a:lnTo>
                  <a:lnTo>
                    <a:pt x="122" y="336"/>
                  </a:lnTo>
                  <a:lnTo>
                    <a:pt x="116" y="353"/>
                  </a:lnTo>
                  <a:lnTo>
                    <a:pt x="108" y="370"/>
                  </a:lnTo>
                  <a:lnTo>
                    <a:pt x="101" y="387"/>
                  </a:lnTo>
                  <a:lnTo>
                    <a:pt x="97" y="411"/>
                  </a:lnTo>
                  <a:lnTo>
                    <a:pt x="95" y="435"/>
                  </a:lnTo>
                  <a:lnTo>
                    <a:pt x="91" y="459"/>
                  </a:lnTo>
                  <a:lnTo>
                    <a:pt x="88" y="484"/>
                  </a:lnTo>
                  <a:lnTo>
                    <a:pt x="79" y="477"/>
                  </a:lnTo>
                  <a:lnTo>
                    <a:pt x="70" y="470"/>
                  </a:lnTo>
                  <a:lnTo>
                    <a:pt x="60" y="463"/>
                  </a:lnTo>
                  <a:lnTo>
                    <a:pt x="51" y="456"/>
                  </a:lnTo>
                  <a:lnTo>
                    <a:pt x="42" y="449"/>
                  </a:lnTo>
                  <a:lnTo>
                    <a:pt x="32" y="442"/>
                  </a:lnTo>
                  <a:lnTo>
                    <a:pt x="22" y="435"/>
                  </a:lnTo>
                  <a:lnTo>
                    <a:pt x="13" y="428"/>
                  </a:lnTo>
                  <a:lnTo>
                    <a:pt x="11" y="388"/>
                  </a:lnTo>
                  <a:lnTo>
                    <a:pt x="7" y="346"/>
                  </a:lnTo>
                  <a:lnTo>
                    <a:pt x="4" y="306"/>
                  </a:lnTo>
                  <a:lnTo>
                    <a:pt x="0" y="266"/>
                  </a:lnTo>
                  <a:lnTo>
                    <a:pt x="2" y="213"/>
                  </a:lnTo>
                  <a:lnTo>
                    <a:pt x="3" y="159"/>
                  </a:lnTo>
                  <a:lnTo>
                    <a:pt x="3" y="106"/>
                  </a:lnTo>
                  <a:lnTo>
                    <a:pt x="4" y="53"/>
                  </a:lnTo>
                  <a:lnTo>
                    <a:pt x="11" y="46"/>
                  </a:lnTo>
                  <a:lnTo>
                    <a:pt x="19" y="39"/>
                  </a:lnTo>
                  <a:lnTo>
                    <a:pt x="26" y="32"/>
                  </a:lnTo>
                  <a:lnTo>
                    <a:pt x="34" y="26"/>
                  </a:lnTo>
                  <a:lnTo>
                    <a:pt x="42" y="19"/>
                  </a:lnTo>
                  <a:lnTo>
                    <a:pt x="50" y="12"/>
                  </a:lnTo>
                  <a:lnTo>
                    <a:pt x="57" y="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353D0C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95" name="Freeform 79"/>
            <p:cNvSpPr>
              <a:spLocks/>
            </p:cNvSpPr>
            <p:nvPr/>
          </p:nvSpPr>
          <p:spPr bwMode="auto">
            <a:xfrm>
              <a:off x="4721" y="2427"/>
              <a:ext cx="73" cy="242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59" y="20"/>
                </a:cxn>
                <a:cxn ang="0">
                  <a:pos x="67" y="42"/>
                </a:cxn>
                <a:cxn ang="0">
                  <a:pos x="76" y="63"/>
                </a:cxn>
                <a:cxn ang="0">
                  <a:pos x="86" y="84"/>
                </a:cxn>
                <a:cxn ang="0">
                  <a:pos x="94" y="106"/>
                </a:cxn>
                <a:cxn ang="0">
                  <a:pos x="103" y="126"/>
                </a:cxn>
                <a:cxn ang="0">
                  <a:pos x="112" y="148"/>
                </a:cxn>
                <a:cxn ang="0">
                  <a:pos x="121" y="169"/>
                </a:cxn>
                <a:cxn ang="0">
                  <a:pos x="127" y="190"/>
                </a:cxn>
                <a:cxn ang="0">
                  <a:pos x="134" y="210"/>
                </a:cxn>
                <a:cxn ang="0">
                  <a:pos x="140" y="232"/>
                </a:cxn>
                <a:cxn ang="0">
                  <a:pos x="145" y="253"/>
                </a:cxn>
                <a:cxn ang="0">
                  <a:pos x="139" y="270"/>
                </a:cxn>
                <a:cxn ang="0">
                  <a:pos x="131" y="287"/>
                </a:cxn>
                <a:cxn ang="0">
                  <a:pos x="124" y="304"/>
                </a:cxn>
                <a:cxn ang="0">
                  <a:pos x="116" y="320"/>
                </a:cxn>
                <a:cxn ang="0">
                  <a:pos x="107" y="336"/>
                </a:cxn>
                <a:cxn ang="0">
                  <a:pos x="101" y="353"/>
                </a:cxn>
                <a:cxn ang="0">
                  <a:pos x="93" y="370"/>
                </a:cxn>
                <a:cxn ang="0">
                  <a:pos x="86" y="387"/>
                </a:cxn>
                <a:cxn ang="0">
                  <a:pos x="82" y="411"/>
                </a:cxn>
                <a:cxn ang="0">
                  <a:pos x="80" y="435"/>
                </a:cxn>
                <a:cxn ang="0">
                  <a:pos x="76" y="459"/>
                </a:cxn>
                <a:cxn ang="0">
                  <a:pos x="73" y="484"/>
                </a:cxn>
                <a:cxn ang="0">
                  <a:pos x="65" y="476"/>
                </a:cxn>
                <a:cxn ang="0">
                  <a:pos x="57" y="469"/>
                </a:cxn>
                <a:cxn ang="0">
                  <a:pos x="49" y="461"/>
                </a:cxn>
                <a:cxn ang="0">
                  <a:pos x="40" y="452"/>
                </a:cxn>
                <a:cxn ang="0">
                  <a:pos x="31" y="446"/>
                </a:cxn>
                <a:cxn ang="0">
                  <a:pos x="23" y="438"/>
                </a:cxn>
                <a:cxn ang="0">
                  <a:pos x="14" y="431"/>
                </a:cxn>
                <a:cxn ang="0">
                  <a:pos x="6" y="423"/>
                </a:cxn>
                <a:cxn ang="0">
                  <a:pos x="7" y="383"/>
                </a:cxn>
                <a:cxn ang="0">
                  <a:pos x="7" y="344"/>
                </a:cxn>
                <a:cxn ang="0">
                  <a:pos x="7" y="305"/>
                </a:cxn>
                <a:cxn ang="0">
                  <a:pos x="7" y="266"/>
                </a:cxn>
                <a:cxn ang="0">
                  <a:pos x="6" y="213"/>
                </a:cxn>
                <a:cxn ang="0">
                  <a:pos x="4" y="161"/>
                </a:cxn>
                <a:cxn ang="0">
                  <a:pos x="3" y="109"/>
                </a:cxn>
                <a:cxn ang="0">
                  <a:pos x="0" y="56"/>
                </a:cxn>
                <a:cxn ang="0">
                  <a:pos x="6" y="49"/>
                </a:cxn>
                <a:cxn ang="0">
                  <a:pos x="13" y="42"/>
                </a:cxn>
                <a:cxn ang="0">
                  <a:pos x="19" y="35"/>
                </a:cxn>
                <a:cxn ang="0">
                  <a:pos x="26" y="27"/>
                </a:cxn>
                <a:cxn ang="0">
                  <a:pos x="31" y="20"/>
                </a:cxn>
                <a:cxn ang="0">
                  <a:pos x="37" y="13"/>
                </a:cxn>
                <a:cxn ang="0">
                  <a:pos x="44" y="6"/>
                </a:cxn>
                <a:cxn ang="0">
                  <a:pos x="50" y="0"/>
                </a:cxn>
              </a:cxnLst>
              <a:rect l="0" t="0" r="r" b="b"/>
              <a:pathLst>
                <a:path w="145" h="484">
                  <a:moveTo>
                    <a:pt x="50" y="0"/>
                  </a:moveTo>
                  <a:lnTo>
                    <a:pt x="59" y="20"/>
                  </a:lnTo>
                  <a:lnTo>
                    <a:pt x="67" y="42"/>
                  </a:lnTo>
                  <a:lnTo>
                    <a:pt x="76" y="63"/>
                  </a:lnTo>
                  <a:lnTo>
                    <a:pt x="86" y="84"/>
                  </a:lnTo>
                  <a:lnTo>
                    <a:pt x="94" y="106"/>
                  </a:lnTo>
                  <a:lnTo>
                    <a:pt x="103" y="126"/>
                  </a:lnTo>
                  <a:lnTo>
                    <a:pt x="112" y="148"/>
                  </a:lnTo>
                  <a:lnTo>
                    <a:pt x="121" y="169"/>
                  </a:lnTo>
                  <a:lnTo>
                    <a:pt x="127" y="190"/>
                  </a:lnTo>
                  <a:lnTo>
                    <a:pt x="134" y="210"/>
                  </a:lnTo>
                  <a:lnTo>
                    <a:pt x="140" y="232"/>
                  </a:lnTo>
                  <a:lnTo>
                    <a:pt x="145" y="253"/>
                  </a:lnTo>
                  <a:lnTo>
                    <a:pt x="139" y="270"/>
                  </a:lnTo>
                  <a:lnTo>
                    <a:pt x="131" y="287"/>
                  </a:lnTo>
                  <a:lnTo>
                    <a:pt x="124" y="304"/>
                  </a:lnTo>
                  <a:lnTo>
                    <a:pt x="116" y="320"/>
                  </a:lnTo>
                  <a:lnTo>
                    <a:pt x="107" y="336"/>
                  </a:lnTo>
                  <a:lnTo>
                    <a:pt x="101" y="353"/>
                  </a:lnTo>
                  <a:lnTo>
                    <a:pt x="93" y="370"/>
                  </a:lnTo>
                  <a:lnTo>
                    <a:pt x="86" y="387"/>
                  </a:lnTo>
                  <a:lnTo>
                    <a:pt x="82" y="411"/>
                  </a:lnTo>
                  <a:lnTo>
                    <a:pt x="80" y="435"/>
                  </a:lnTo>
                  <a:lnTo>
                    <a:pt x="76" y="459"/>
                  </a:lnTo>
                  <a:lnTo>
                    <a:pt x="73" y="484"/>
                  </a:lnTo>
                  <a:lnTo>
                    <a:pt x="65" y="476"/>
                  </a:lnTo>
                  <a:lnTo>
                    <a:pt x="57" y="469"/>
                  </a:lnTo>
                  <a:lnTo>
                    <a:pt x="49" y="461"/>
                  </a:lnTo>
                  <a:lnTo>
                    <a:pt x="40" y="452"/>
                  </a:lnTo>
                  <a:lnTo>
                    <a:pt x="31" y="446"/>
                  </a:lnTo>
                  <a:lnTo>
                    <a:pt x="23" y="438"/>
                  </a:lnTo>
                  <a:lnTo>
                    <a:pt x="14" y="431"/>
                  </a:lnTo>
                  <a:lnTo>
                    <a:pt x="6" y="423"/>
                  </a:lnTo>
                  <a:lnTo>
                    <a:pt x="7" y="383"/>
                  </a:lnTo>
                  <a:lnTo>
                    <a:pt x="7" y="344"/>
                  </a:lnTo>
                  <a:lnTo>
                    <a:pt x="7" y="305"/>
                  </a:lnTo>
                  <a:lnTo>
                    <a:pt x="7" y="266"/>
                  </a:lnTo>
                  <a:lnTo>
                    <a:pt x="6" y="213"/>
                  </a:lnTo>
                  <a:lnTo>
                    <a:pt x="4" y="161"/>
                  </a:lnTo>
                  <a:lnTo>
                    <a:pt x="3" y="109"/>
                  </a:lnTo>
                  <a:lnTo>
                    <a:pt x="0" y="56"/>
                  </a:lnTo>
                  <a:lnTo>
                    <a:pt x="6" y="49"/>
                  </a:lnTo>
                  <a:lnTo>
                    <a:pt x="13" y="42"/>
                  </a:lnTo>
                  <a:lnTo>
                    <a:pt x="19" y="35"/>
                  </a:lnTo>
                  <a:lnTo>
                    <a:pt x="26" y="27"/>
                  </a:lnTo>
                  <a:lnTo>
                    <a:pt x="31" y="20"/>
                  </a:lnTo>
                  <a:lnTo>
                    <a:pt x="37" y="13"/>
                  </a:lnTo>
                  <a:lnTo>
                    <a:pt x="44" y="6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73D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96" name="Freeform 80"/>
            <p:cNvSpPr>
              <a:spLocks/>
            </p:cNvSpPr>
            <p:nvPr/>
          </p:nvSpPr>
          <p:spPr bwMode="auto">
            <a:xfrm>
              <a:off x="4728" y="2427"/>
              <a:ext cx="66" cy="242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46" y="20"/>
                </a:cxn>
                <a:cxn ang="0">
                  <a:pos x="54" y="42"/>
                </a:cxn>
                <a:cxn ang="0">
                  <a:pos x="63" y="63"/>
                </a:cxn>
                <a:cxn ang="0">
                  <a:pos x="73" y="84"/>
                </a:cxn>
                <a:cxn ang="0">
                  <a:pos x="81" y="106"/>
                </a:cxn>
                <a:cxn ang="0">
                  <a:pos x="90" y="126"/>
                </a:cxn>
                <a:cxn ang="0">
                  <a:pos x="99" y="148"/>
                </a:cxn>
                <a:cxn ang="0">
                  <a:pos x="108" y="169"/>
                </a:cxn>
                <a:cxn ang="0">
                  <a:pos x="114" y="190"/>
                </a:cxn>
                <a:cxn ang="0">
                  <a:pos x="121" y="210"/>
                </a:cxn>
                <a:cxn ang="0">
                  <a:pos x="127" y="232"/>
                </a:cxn>
                <a:cxn ang="0">
                  <a:pos x="132" y="253"/>
                </a:cxn>
                <a:cxn ang="0">
                  <a:pos x="126" y="270"/>
                </a:cxn>
                <a:cxn ang="0">
                  <a:pos x="118" y="287"/>
                </a:cxn>
                <a:cxn ang="0">
                  <a:pos x="111" y="304"/>
                </a:cxn>
                <a:cxn ang="0">
                  <a:pos x="103" y="320"/>
                </a:cxn>
                <a:cxn ang="0">
                  <a:pos x="94" y="336"/>
                </a:cxn>
                <a:cxn ang="0">
                  <a:pos x="88" y="353"/>
                </a:cxn>
                <a:cxn ang="0">
                  <a:pos x="80" y="370"/>
                </a:cxn>
                <a:cxn ang="0">
                  <a:pos x="73" y="387"/>
                </a:cxn>
                <a:cxn ang="0">
                  <a:pos x="69" y="411"/>
                </a:cxn>
                <a:cxn ang="0">
                  <a:pos x="67" y="435"/>
                </a:cxn>
                <a:cxn ang="0">
                  <a:pos x="63" y="459"/>
                </a:cxn>
                <a:cxn ang="0">
                  <a:pos x="60" y="484"/>
                </a:cxn>
                <a:cxn ang="0">
                  <a:pos x="53" y="476"/>
                </a:cxn>
                <a:cxn ang="0">
                  <a:pos x="45" y="467"/>
                </a:cxn>
                <a:cxn ang="0">
                  <a:pos x="38" y="458"/>
                </a:cxn>
                <a:cxn ang="0">
                  <a:pos x="31" y="450"/>
                </a:cxn>
                <a:cxn ang="0">
                  <a:pos x="23" y="442"/>
                </a:cxn>
                <a:cxn ang="0">
                  <a:pos x="16" y="433"/>
                </a:cxn>
                <a:cxn ang="0">
                  <a:pos x="8" y="425"/>
                </a:cxn>
                <a:cxn ang="0">
                  <a:pos x="1" y="417"/>
                </a:cxn>
                <a:cxn ang="0">
                  <a:pos x="6" y="379"/>
                </a:cxn>
                <a:cxn ang="0">
                  <a:pos x="9" y="341"/>
                </a:cxn>
                <a:cxn ang="0">
                  <a:pos x="13" y="303"/>
                </a:cxn>
                <a:cxn ang="0">
                  <a:pos x="17" y="266"/>
                </a:cxn>
                <a:cxn ang="0">
                  <a:pos x="13" y="214"/>
                </a:cxn>
                <a:cxn ang="0">
                  <a:pos x="9" y="163"/>
                </a:cxn>
                <a:cxn ang="0">
                  <a:pos x="5" y="111"/>
                </a:cxn>
                <a:cxn ang="0">
                  <a:pos x="0" y="61"/>
                </a:cxn>
                <a:cxn ang="0">
                  <a:pos x="5" y="53"/>
                </a:cxn>
                <a:cxn ang="0">
                  <a:pos x="9" y="46"/>
                </a:cxn>
                <a:cxn ang="0">
                  <a:pos x="14" y="38"/>
                </a:cxn>
                <a:cxn ang="0">
                  <a:pos x="18" y="29"/>
                </a:cxn>
                <a:cxn ang="0">
                  <a:pos x="23" y="21"/>
                </a:cxn>
                <a:cxn ang="0">
                  <a:pos x="28" y="15"/>
                </a:cxn>
                <a:cxn ang="0">
                  <a:pos x="32" y="6"/>
                </a:cxn>
                <a:cxn ang="0">
                  <a:pos x="37" y="0"/>
                </a:cxn>
              </a:cxnLst>
              <a:rect l="0" t="0" r="r" b="b"/>
              <a:pathLst>
                <a:path w="132" h="484">
                  <a:moveTo>
                    <a:pt x="37" y="0"/>
                  </a:moveTo>
                  <a:lnTo>
                    <a:pt x="46" y="20"/>
                  </a:lnTo>
                  <a:lnTo>
                    <a:pt x="54" y="42"/>
                  </a:lnTo>
                  <a:lnTo>
                    <a:pt x="63" y="63"/>
                  </a:lnTo>
                  <a:lnTo>
                    <a:pt x="73" y="84"/>
                  </a:lnTo>
                  <a:lnTo>
                    <a:pt x="81" y="106"/>
                  </a:lnTo>
                  <a:lnTo>
                    <a:pt x="90" y="126"/>
                  </a:lnTo>
                  <a:lnTo>
                    <a:pt x="99" y="148"/>
                  </a:lnTo>
                  <a:lnTo>
                    <a:pt x="108" y="169"/>
                  </a:lnTo>
                  <a:lnTo>
                    <a:pt x="114" y="190"/>
                  </a:lnTo>
                  <a:lnTo>
                    <a:pt x="121" y="210"/>
                  </a:lnTo>
                  <a:lnTo>
                    <a:pt x="127" y="232"/>
                  </a:lnTo>
                  <a:lnTo>
                    <a:pt x="132" y="253"/>
                  </a:lnTo>
                  <a:lnTo>
                    <a:pt x="126" y="270"/>
                  </a:lnTo>
                  <a:lnTo>
                    <a:pt x="118" y="287"/>
                  </a:lnTo>
                  <a:lnTo>
                    <a:pt x="111" y="304"/>
                  </a:lnTo>
                  <a:lnTo>
                    <a:pt x="103" y="320"/>
                  </a:lnTo>
                  <a:lnTo>
                    <a:pt x="94" y="336"/>
                  </a:lnTo>
                  <a:lnTo>
                    <a:pt x="88" y="353"/>
                  </a:lnTo>
                  <a:lnTo>
                    <a:pt x="80" y="370"/>
                  </a:lnTo>
                  <a:lnTo>
                    <a:pt x="73" y="387"/>
                  </a:lnTo>
                  <a:lnTo>
                    <a:pt x="69" y="411"/>
                  </a:lnTo>
                  <a:lnTo>
                    <a:pt x="67" y="435"/>
                  </a:lnTo>
                  <a:lnTo>
                    <a:pt x="63" y="459"/>
                  </a:lnTo>
                  <a:lnTo>
                    <a:pt x="60" y="484"/>
                  </a:lnTo>
                  <a:lnTo>
                    <a:pt x="53" y="476"/>
                  </a:lnTo>
                  <a:lnTo>
                    <a:pt x="45" y="467"/>
                  </a:lnTo>
                  <a:lnTo>
                    <a:pt x="38" y="458"/>
                  </a:lnTo>
                  <a:lnTo>
                    <a:pt x="31" y="450"/>
                  </a:lnTo>
                  <a:lnTo>
                    <a:pt x="23" y="442"/>
                  </a:lnTo>
                  <a:lnTo>
                    <a:pt x="16" y="433"/>
                  </a:lnTo>
                  <a:lnTo>
                    <a:pt x="8" y="425"/>
                  </a:lnTo>
                  <a:lnTo>
                    <a:pt x="1" y="417"/>
                  </a:lnTo>
                  <a:lnTo>
                    <a:pt x="6" y="379"/>
                  </a:lnTo>
                  <a:lnTo>
                    <a:pt x="9" y="341"/>
                  </a:lnTo>
                  <a:lnTo>
                    <a:pt x="13" y="303"/>
                  </a:lnTo>
                  <a:lnTo>
                    <a:pt x="17" y="266"/>
                  </a:lnTo>
                  <a:lnTo>
                    <a:pt x="13" y="214"/>
                  </a:lnTo>
                  <a:lnTo>
                    <a:pt x="9" y="163"/>
                  </a:lnTo>
                  <a:lnTo>
                    <a:pt x="5" y="111"/>
                  </a:lnTo>
                  <a:lnTo>
                    <a:pt x="0" y="61"/>
                  </a:lnTo>
                  <a:lnTo>
                    <a:pt x="5" y="53"/>
                  </a:lnTo>
                  <a:lnTo>
                    <a:pt x="9" y="46"/>
                  </a:lnTo>
                  <a:lnTo>
                    <a:pt x="14" y="38"/>
                  </a:lnTo>
                  <a:lnTo>
                    <a:pt x="18" y="29"/>
                  </a:lnTo>
                  <a:lnTo>
                    <a:pt x="23" y="21"/>
                  </a:lnTo>
                  <a:lnTo>
                    <a:pt x="28" y="15"/>
                  </a:lnTo>
                  <a:lnTo>
                    <a:pt x="32" y="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593F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97" name="Freeform 81"/>
            <p:cNvSpPr>
              <a:spLocks/>
            </p:cNvSpPr>
            <p:nvPr/>
          </p:nvSpPr>
          <p:spPr bwMode="auto">
            <a:xfrm>
              <a:off x="4732" y="2427"/>
              <a:ext cx="62" cy="242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37" y="20"/>
                </a:cxn>
                <a:cxn ang="0">
                  <a:pos x="45" y="42"/>
                </a:cxn>
                <a:cxn ang="0">
                  <a:pos x="54" y="63"/>
                </a:cxn>
                <a:cxn ang="0">
                  <a:pos x="64" y="84"/>
                </a:cxn>
                <a:cxn ang="0">
                  <a:pos x="72" y="106"/>
                </a:cxn>
                <a:cxn ang="0">
                  <a:pos x="81" y="126"/>
                </a:cxn>
                <a:cxn ang="0">
                  <a:pos x="90" y="148"/>
                </a:cxn>
                <a:cxn ang="0">
                  <a:pos x="99" y="169"/>
                </a:cxn>
                <a:cxn ang="0">
                  <a:pos x="105" y="190"/>
                </a:cxn>
                <a:cxn ang="0">
                  <a:pos x="112" y="210"/>
                </a:cxn>
                <a:cxn ang="0">
                  <a:pos x="118" y="232"/>
                </a:cxn>
                <a:cxn ang="0">
                  <a:pos x="123" y="253"/>
                </a:cxn>
                <a:cxn ang="0">
                  <a:pos x="117" y="270"/>
                </a:cxn>
                <a:cxn ang="0">
                  <a:pos x="109" y="287"/>
                </a:cxn>
                <a:cxn ang="0">
                  <a:pos x="102" y="304"/>
                </a:cxn>
                <a:cxn ang="0">
                  <a:pos x="94" y="320"/>
                </a:cxn>
                <a:cxn ang="0">
                  <a:pos x="85" y="336"/>
                </a:cxn>
                <a:cxn ang="0">
                  <a:pos x="79" y="353"/>
                </a:cxn>
                <a:cxn ang="0">
                  <a:pos x="71" y="370"/>
                </a:cxn>
                <a:cxn ang="0">
                  <a:pos x="64" y="387"/>
                </a:cxn>
                <a:cxn ang="0">
                  <a:pos x="60" y="411"/>
                </a:cxn>
                <a:cxn ang="0">
                  <a:pos x="58" y="435"/>
                </a:cxn>
                <a:cxn ang="0">
                  <a:pos x="54" y="459"/>
                </a:cxn>
                <a:cxn ang="0">
                  <a:pos x="51" y="484"/>
                </a:cxn>
                <a:cxn ang="0">
                  <a:pos x="45" y="474"/>
                </a:cxn>
                <a:cxn ang="0">
                  <a:pos x="38" y="465"/>
                </a:cxn>
                <a:cxn ang="0">
                  <a:pos x="33" y="456"/>
                </a:cxn>
                <a:cxn ang="0">
                  <a:pos x="26" y="447"/>
                </a:cxn>
                <a:cxn ang="0">
                  <a:pos x="20" y="439"/>
                </a:cxn>
                <a:cxn ang="0">
                  <a:pos x="13" y="429"/>
                </a:cxn>
                <a:cxn ang="0">
                  <a:pos x="7" y="420"/>
                </a:cxn>
                <a:cxn ang="0">
                  <a:pos x="0" y="411"/>
                </a:cxn>
                <a:cxn ang="0">
                  <a:pos x="8" y="374"/>
                </a:cxn>
                <a:cxn ang="0">
                  <a:pos x="15" y="338"/>
                </a:cxn>
                <a:cxn ang="0">
                  <a:pos x="23" y="301"/>
                </a:cxn>
                <a:cxn ang="0">
                  <a:pos x="30" y="266"/>
                </a:cxn>
                <a:cxn ang="0">
                  <a:pos x="23" y="215"/>
                </a:cxn>
                <a:cxn ang="0">
                  <a:pos x="16" y="164"/>
                </a:cxn>
                <a:cxn ang="0">
                  <a:pos x="9" y="115"/>
                </a:cxn>
                <a:cxn ang="0">
                  <a:pos x="4" y="64"/>
                </a:cxn>
                <a:cxn ang="0">
                  <a:pos x="9" y="48"/>
                </a:cxn>
                <a:cxn ang="0">
                  <a:pos x="16" y="32"/>
                </a:cxn>
                <a:cxn ang="0">
                  <a:pos x="22" y="16"/>
                </a:cxn>
                <a:cxn ang="0">
                  <a:pos x="28" y="0"/>
                </a:cxn>
              </a:cxnLst>
              <a:rect l="0" t="0" r="r" b="b"/>
              <a:pathLst>
                <a:path w="123" h="484">
                  <a:moveTo>
                    <a:pt x="28" y="0"/>
                  </a:moveTo>
                  <a:lnTo>
                    <a:pt x="37" y="20"/>
                  </a:lnTo>
                  <a:lnTo>
                    <a:pt x="45" y="42"/>
                  </a:lnTo>
                  <a:lnTo>
                    <a:pt x="54" y="63"/>
                  </a:lnTo>
                  <a:lnTo>
                    <a:pt x="64" y="84"/>
                  </a:lnTo>
                  <a:lnTo>
                    <a:pt x="72" y="106"/>
                  </a:lnTo>
                  <a:lnTo>
                    <a:pt x="81" y="126"/>
                  </a:lnTo>
                  <a:lnTo>
                    <a:pt x="90" y="148"/>
                  </a:lnTo>
                  <a:lnTo>
                    <a:pt x="99" y="169"/>
                  </a:lnTo>
                  <a:lnTo>
                    <a:pt x="105" y="190"/>
                  </a:lnTo>
                  <a:lnTo>
                    <a:pt x="112" y="210"/>
                  </a:lnTo>
                  <a:lnTo>
                    <a:pt x="118" y="232"/>
                  </a:lnTo>
                  <a:lnTo>
                    <a:pt x="123" y="253"/>
                  </a:lnTo>
                  <a:lnTo>
                    <a:pt x="117" y="270"/>
                  </a:lnTo>
                  <a:lnTo>
                    <a:pt x="109" y="287"/>
                  </a:lnTo>
                  <a:lnTo>
                    <a:pt x="102" y="304"/>
                  </a:lnTo>
                  <a:lnTo>
                    <a:pt x="94" y="320"/>
                  </a:lnTo>
                  <a:lnTo>
                    <a:pt x="85" y="336"/>
                  </a:lnTo>
                  <a:lnTo>
                    <a:pt x="79" y="353"/>
                  </a:lnTo>
                  <a:lnTo>
                    <a:pt x="71" y="370"/>
                  </a:lnTo>
                  <a:lnTo>
                    <a:pt x="64" y="387"/>
                  </a:lnTo>
                  <a:lnTo>
                    <a:pt x="60" y="411"/>
                  </a:lnTo>
                  <a:lnTo>
                    <a:pt x="58" y="435"/>
                  </a:lnTo>
                  <a:lnTo>
                    <a:pt x="54" y="459"/>
                  </a:lnTo>
                  <a:lnTo>
                    <a:pt x="51" y="484"/>
                  </a:lnTo>
                  <a:lnTo>
                    <a:pt x="45" y="474"/>
                  </a:lnTo>
                  <a:lnTo>
                    <a:pt x="38" y="465"/>
                  </a:lnTo>
                  <a:lnTo>
                    <a:pt x="33" y="456"/>
                  </a:lnTo>
                  <a:lnTo>
                    <a:pt x="26" y="447"/>
                  </a:lnTo>
                  <a:lnTo>
                    <a:pt x="20" y="439"/>
                  </a:lnTo>
                  <a:lnTo>
                    <a:pt x="13" y="429"/>
                  </a:lnTo>
                  <a:lnTo>
                    <a:pt x="7" y="420"/>
                  </a:lnTo>
                  <a:lnTo>
                    <a:pt x="0" y="411"/>
                  </a:lnTo>
                  <a:lnTo>
                    <a:pt x="8" y="374"/>
                  </a:lnTo>
                  <a:lnTo>
                    <a:pt x="15" y="338"/>
                  </a:lnTo>
                  <a:lnTo>
                    <a:pt x="23" y="301"/>
                  </a:lnTo>
                  <a:lnTo>
                    <a:pt x="30" y="266"/>
                  </a:lnTo>
                  <a:lnTo>
                    <a:pt x="23" y="215"/>
                  </a:lnTo>
                  <a:lnTo>
                    <a:pt x="16" y="164"/>
                  </a:lnTo>
                  <a:lnTo>
                    <a:pt x="9" y="115"/>
                  </a:lnTo>
                  <a:lnTo>
                    <a:pt x="4" y="64"/>
                  </a:lnTo>
                  <a:lnTo>
                    <a:pt x="9" y="48"/>
                  </a:lnTo>
                  <a:lnTo>
                    <a:pt x="16" y="32"/>
                  </a:lnTo>
                  <a:lnTo>
                    <a:pt x="22" y="16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6842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98" name="Freeform 82"/>
            <p:cNvSpPr>
              <a:spLocks/>
            </p:cNvSpPr>
            <p:nvPr/>
          </p:nvSpPr>
          <p:spPr bwMode="auto">
            <a:xfrm>
              <a:off x="4736" y="2427"/>
              <a:ext cx="58" cy="242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9" y="20"/>
                </a:cxn>
                <a:cxn ang="0">
                  <a:pos x="37" y="42"/>
                </a:cxn>
                <a:cxn ang="0">
                  <a:pos x="46" y="63"/>
                </a:cxn>
                <a:cxn ang="0">
                  <a:pos x="56" y="84"/>
                </a:cxn>
                <a:cxn ang="0">
                  <a:pos x="64" y="106"/>
                </a:cxn>
                <a:cxn ang="0">
                  <a:pos x="73" y="126"/>
                </a:cxn>
                <a:cxn ang="0">
                  <a:pos x="82" y="148"/>
                </a:cxn>
                <a:cxn ang="0">
                  <a:pos x="91" y="169"/>
                </a:cxn>
                <a:cxn ang="0">
                  <a:pos x="97" y="190"/>
                </a:cxn>
                <a:cxn ang="0">
                  <a:pos x="104" y="210"/>
                </a:cxn>
                <a:cxn ang="0">
                  <a:pos x="110" y="232"/>
                </a:cxn>
                <a:cxn ang="0">
                  <a:pos x="115" y="253"/>
                </a:cxn>
                <a:cxn ang="0">
                  <a:pos x="109" y="270"/>
                </a:cxn>
                <a:cxn ang="0">
                  <a:pos x="101" y="287"/>
                </a:cxn>
                <a:cxn ang="0">
                  <a:pos x="94" y="304"/>
                </a:cxn>
                <a:cxn ang="0">
                  <a:pos x="86" y="320"/>
                </a:cxn>
                <a:cxn ang="0">
                  <a:pos x="77" y="336"/>
                </a:cxn>
                <a:cxn ang="0">
                  <a:pos x="71" y="353"/>
                </a:cxn>
                <a:cxn ang="0">
                  <a:pos x="63" y="370"/>
                </a:cxn>
                <a:cxn ang="0">
                  <a:pos x="56" y="387"/>
                </a:cxn>
                <a:cxn ang="0">
                  <a:pos x="52" y="411"/>
                </a:cxn>
                <a:cxn ang="0">
                  <a:pos x="50" y="435"/>
                </a:cxn>
                <a:cxn ang="0">
                  <a:pos x="46" y="459"/>
                </a:cxn>
                <a:cxn ang="0">
                  <a:pos x="43" y="484"/>
                </a:cxn>
                <a:cxn ang="0">
                  <a:pos x="37" y="473"/>
                </a:cxn>
                <a:cxn ang="0">
                  <a:pos x="33" y="464"/>
                </a:cxn>
                <a:cxn ang="0">
                  <a:pos x="27" y="454"/>
                </a:cxn>
                <a:cxn ang="0">
                  <a:pos x="22" y="444"/>
                </a:cxn>
                <a:cxn ang="0">
                  <a:pos x="16" y="434"/>
                </a:cxn>
                <a:cxn ang="0">
                  <a:pos x="11" y="425"/>
                </a:cxn>
                <a:cxn ang="0">
                  <a:pos x="6" y="414"/>
                </a:cxn>
                <a:cxn ang="0">
                  <a:pos x="0" y="405"/>
                </a:cxn>
                <a:cxn ang="0">
                  <a:pos x="6" y="388"/>
                </a:cxn>
                <a:cxn ang="0">
                  <a:pos x="12" y="370"/>
                </a:cxn>
                <a:cxn ang="0">
                  <a:pos x="18" y="352"/>
                </a:cxn>
                <a:cxn ang="0">
                  <a:pos x="23" y="335"/>
                </a:cxn>
                <a:cxn ang="0">
                  <a:pos x="28" y="318"/>
                </a:cxn>
                <a:cxn ang="0">
                  <a:pos x="34" y="300"/>
                </a:cxn>
                <a:cxn ang="0">
                  <a:pos x="39" y="283"/>
                </a:cxn>
                <a:cxn ang="0">
                  <a:pos x="45" y="266"/>
                </a:cxn>
                <a:cxn ang="0">
                  <a:pos x="41" y="242"/>
                </a:cxn>
                <a:cxn ang="0">
                  <a:pos x="36" y="216"/>
                </a:cxn>
                <a:cxn ang="0">
                  <a:pos x="31" y="192"/>
                </a:cxn>
                <a:cxn ang="0">
                  <a:pos x="27" y="167"/>
                </a:cxn>
                <a:cxn ang="0">
                  <a:pos x="21" y="142"/>
                </a:cxn>
                <a:cxn ang="0">
                  <a:pos x="16" y="117"/>
                </a:cxn>
                <a:cxn ang="0">
                  <a:pos x="12" y="93"/>
                </a:cxn>
                <a:cxn ang="0">
                  <a:pos x="7" y="68"/>
                </a:cxn>
                <a:cxn ang="0">
                  <a:pos x="11" y="51"/>
                </a:cxn>
                <a:cxn ang="0">
                  <a:pos x="14" y="34"/>
                </a:cxn>
                <a:cxn ang="0">
                  <a:pos x="16" y="17"/>
                </a:cxn>
                <a:cxn ang="0">
                  <a:pos x="20" y="0"/>
                </a:cxn>
              </a:cxnLst>
              <a:rect l="0" t="0" r="r" b="b"/>
              <a:pathLst>
                <a:path w="115" h="484">
                  <a:moveTo>
                    <a:pt x="20" y="0"/>
                  </a:moveTo>
                  <a:lnTo>
                    <a:pt x="29" y="20"/>
                  </a:lnTo>
                  <a:lnTo>
                    <a:pt x="37" y="42"/>
                  </a:lnTo>
                  <a:lnTo>
                    <a:pt x="46" y="63"/>
                  </a:lnTo>
                  <a:lnTo>
                    <a:pt x="56" y="84"/>
                  </a:lnTo>
                  <a:lnTo>
                    <a:pt x="64" y="106"/>
                  </a:lnTo>
                  <a:lnTo>
                    <a:pt x="73" y="126"/>
                  </a:lnTo>
                  <a:lnTo>
                    <a:pt x="82" y="148"/>
                  </a:lnTo>
                  <a:lnTo>
                    <a:pt x="91" y="169"/>
                  </a:lnTo>
                  <a:lnTo>
                    <a:pt x="97" y="190"/>
                  </a:lnTo>
                  <a:lnTo>
                    <a:pt x="104" y="210"/>
                  </a:lnTo>
                  <a:lnTo>
                    <a:pt x="110" y="232"/>
                  </a:lnTo>
                  <a:lnTo>
                    <a:pt x="115" y="253"/>
                  </a:lnTo>
                  <a:lnTo>
                    <a:pt x="109" y="270"/>
                  </a:lnTo>
                  <a:lnTo>
                    <a:pt x="101" y="287"/>
                  </a:lnTo>
                  <a:lnTo>
                    <a:pt x="94" y="304"/>
                  </a:lnTo>
                  <a:lnTo>
                    <a:pt x="86" y="320"/>
                  </a:lnTo>
                  <a:lnTo>
                    <a:pt x="77" y="336"/>
                  </a:lnTo>
                  <a:lnTo>
                    <a:pt x="71" y="353"/>
                  </a:lnTo>
                  <a:lnTo>
                    <a:pt x="63" y="370"/>
                  </a:lnTo>
                  <a:lnTo>
                    <a:pt x="56" y="387"/>
                  </a:lnTo>
                  <a:lnTo>
                    <a:pt x="52" y="411"/>
                  </a:lnTo>
                  <a:lnTo>
                    <a:pt x="50" y="435"/>
                  </a:lnTo>
                  <a:lnTo>
                    <a:pt x="46" y="459"/>
                  </a:lnTo>
                  <a:lnTo>
                    <a:pt x="43" y="484"/>
                  </a:lnTo>
                  <a:lnTo>
                    <a:pt x="37" y="473"/>
                  </a:lnTo>
                  <a:lnTo>
                    <a:pt x="33" y="464"/>
                  </a:lnTo>
                  <a:lnTo>
                    <a:pt x="27" y="454"/>
                  </a:lnTo>
                  <a:lnTo>
                    <a:pt x="22" y="444"/>
                  </a:lnTo>
                  <a:lnTo>
                    <a:pt x="16" y="434"/>
                  </a:lnTo>
                  <a:lnTo>
                    <a:pt x="11" y="425"/>
                  </a:lnTo>
                  <a:lnTo>
                    <a:pt x="6" y="414"/>
                  </a:lnTo>
                  <a:lnTo>
                    <a:pt x="0" y="405"/>
                  </a:lnTo>
                  <a:lnTo>
                    <a:pt x="6" y="388"/>
                  </a:lnTo>
                  <a:lnTo>
                    <a:pt x="12" y="370"/>
                  </a:lnTo>
                  <a:lnTo>
                    <a:pt x="18" y="352"/>
                  </a:lnTo>
                  <a:lnTo>
                    <a:pt x="23" y="335"/>
                  </a:lnTo>
                  <a:lnTo>
                    <a:pt x="28" y="318"/>
                  </a:lnTo>
                  <a:lnTo>
                    <a:pt x="34" y="300"/>
                  </a:lnTo>
                  <a:lnTo>
                    <a:pt x="39" y="283"/>
                  </a:lnTo>
                  <a:lnTo>
                    <a:pt x="45" y="266"/>
                  </a:lnTo>
                  <a:lnTo>
                    <a:pt x="41" y="242"/>
                  </a:lnTo>
                  <a:lnTo>
                    <a:pt x="36" y="216"/>
                  </a:lnTo>
                  <a:lnTo>
                    <a:pt x="31" y="192"/>
                  </a:lnTo>
                  <a:lnTo>
                    <a:pt x="27" y="167"/>
                  </a:lnTo>
                  <a:lnTo>
                    <a:pt x="21" y="142"/>
                  </a:lnTo>
                  <a:lnTo>
                    <a:pt x="16" y="117"/>
                  </a:lnTo>
                  <a:lnTo>
                    <a:pt x="12" y="93"/>
                  </a:lnTo>
                  <a:lnTo>
                    <a:pt x="7" y="68"/>
                  </a:lnTo>
                  <a:lnTo>
                    <a:pt x="11" y="51"/>
                  </a:lnTo>
                  <a:lnTo>
                    <a:pt x="14" y="34"/>
                  </a:lnTo>
                  <a:lnTo>
                    <a:pt x="16" y="17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7C44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99" name="Freeform 83"/>
            <p:cNvSpPr>
              <a:spLocks/>
            </p:cNvSpPr>
            <p:nvPr/>
          </p:nvSpPr>
          <p:spPr bwMode="auto">
            <a:xfrm>
              <a:off x="4740" y="2427"/>
              <a:ext cx="54" cy="242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84" y="169"/>
                </a:cxn>
                <a:cxn ang="0">
                  <a:pos x="108" y="253"/>
                </a:cxn>
                <a:cxn ang="0">
                  <a:pos x="49" y="387"/>
                </a:cxn>
                <a:cxn ang="0">
                  <a:pos x="36" y="484"/>
                </a:cxn>
                <a:cxn ang="0">
                  <a:pos x="0" y="398"/>
                </a:cxn>
                <a:cxn ang="0">
                  <a:pos x="60" y="266"/>
                </a:cxn>
                <a:cxn ang="0">
                  <a:pos x="13" y="72"/>
                </a:cxn>
                <a:cxn ang="0">
                  <a:pos x="13" y="0"/>
                </a:cxn>
              </a:cxnLst>
              <a:rect l="0" t="0" r="r" b="b"/>
              <a:pathLst>
                <a:path w="108" h="484">
                  <a:moveTo>
                    <a:pt x="13" y="0"/>
                  </a:moveTo>
                  <a:lnTo>
                    <a:pt x="84" y="169"/>
                  </a:lnTo>
                  <a:lnTo>
                    <a:pt x="108" y="253"/>
                  </a:lnTo>
                  <a:lnTo>
                    <a:pt x="49" y="387"/>
                  </a:lnTo>
                  <a:lnTo>
                    <a:pt x="36" y="484"/>
                  </a:lnTo>
                  <a:lnTo>
                    <a:pt x="0" y="398"/>
                  </a:lnTo>
                  <a:lnTo>
                    <a:pt x="60" y="266"/>
                  </a:lnTo>
                  <a:lnTo>
                    <a:pt x="13" y="7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8C4400"/>
            </a:solid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(x,y)$&#10;\end{document}&#10;"/>
  <p:tag name="EXTERNALNAME" val="Edittex"/>
  <p:tag name="BLEND" val="False"/>
  <p:tag name="TRANSPARENT" val="False"/>
  <p:tag name="BITMAPFORMAT" val="bmpmono"/>
  <p:tag name="DEBUGINTERACTIVE" val="True"/>
  <p:tag name="ORIGWIDTH" val="254.7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 = I(x+u, y+v)- H(x,y)$&#10;\end{document}&#10;"/>
  <p:tag name="EXTERNALNAME" val="Edittex"/>
  <p:tag name="BLEND" val="False"/>
  <p:tag name="TRANSPARENT" val="False"/>
  <p:tag name="BITMAPFORMAT" val="bmpmono"/>
  <p:tag name="DEBUGINTERACTIVE" val="True"/>
  <p:tag name="ORIGWIDTH" val="1049.3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 I(x,y) + I_x u + I_y v  - H(x,y) $&#10;\end{document}&#10;"/>
  <p:tag name="EXTERNALNAME" val="Edittex"/>
  <p:tag name="BLEND" val="False"/>
  <p:tag name="TRANSPARENT" val="False"/>
  <p:tag name="BITMAPFORMAT" val="bmpmono"/>
  <p:tag name="DEBUGINTERACTIVE" val="True"/>
  <p:tag name="ORIGWIDTH" val="1113.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 (I(x,y) - H(x,y))  + I_x u + I_y v$&#10;\end{document}&#10;"/>
  <p:tag name="EXTERNALNAME" val="Edittex"/>
  <p:tag name="BLEND" val="False"/>
  <p:tag name="TRANSPARENT" val="False"/>
  <p:tag name="BITMAPFORMAT" val="bmp16m"/>
  <p:tag name="DEBUGINTERACTIVE" val="True"/>
  <p:tag name="ORIGWIDTH" val="1192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shorthand:  $I_x = \frac{\partial I}{\partial x}$&#10;\end{document}&#10;"/>
  <p:tag name="EXTERNALNAME" val="Edittex"/>
  <p:tag name="BLEND" val="False"/>
  <p:tag name="TRANSPARENT" val="False"/>
  <p:tag name="BITMAPFORMAT" val="bmp16m"/>
  <p:tag name="DEBUGINTERACTIVE" val="True"/>
  <p:tag name="ORIGWIDTH" val="708.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 I_t + I_x u + I_y v$&#10;\end{document}&#10;"/>
  <p:tag name="EXTERNALNAME" val="Edittex"/>
  <p:tag name="BLEND" val="False"/>
  <p:tag name="TRANSPARENT" val="False"/>
  <p:tag name="BITMAPFORMAT" val="bmp16m"/>
  <p:tag name="DEBUGINTERACTIVE" val="True"/>
  <p:tag name="ORIGWIDTH" val="58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 I_t +\nabla I \cdot [u~v]$&#10;\end{document}&#10;"/>
  <p:tag name="EXTERNALNAME" val="Edittex"/>
  <p:tag name="BLEND" val="False"/>
  <p:tag name="TRANSPARENT" val="False"/>
  <p:tag name="BITMAPFORMAT" val="bmp16m"/>
  <p:tag name="DEBUGINTERACTIVE" val="True"/>
  <p:tag name="ORIGWIDTH" val="573.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 =  I_t +\nabla I \cdot [u~v]$&#10;\end{document}&#10;"/>
  <p:tag name="EXTERNALNAME" val="Edittex"/>
  <p:tag name="BLEND" val="False"/>
  <p:tag name="TRANSPARENT" val="False"/>
  <p:tag name="BITMAPFORMAT" val="bmp16m"/>
  <p:tag name="DEBUGINTERACTIVE" val="True"/>
  <p:tag name="ORIGWIDTH" val="652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0 =  I_t({\bf p_i}) +\nabla I({\bf p_i}) \cdot [u~v]$&#10;\end{document}&#10;"/>
  <p:tag name="EXTERNALNAME" val="Edittex"/>
  <p:tag name="BLEND" val="False"/>
  <p:tag name="TRANSPARENT" val="False"/>
  <p:tag name="BITMAPFORMAT" val="bmpmono"/>
  <p:tag name="DEBUGINTERACTIVE" val="True"/>
  <p:tag name="ORIGWIDTH" val="940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I_x({\bf p_1}) &amp; I_y({\bf p_1})  \\&#10;I_x({\bf p_2}) &amp; I_y({\bf p_2})  \\&#10;\vdots &amp; \vdots \\&#10;I_x({\bf p_{25}}) &amp; I_y({\bf p_{25}})  \\&#10;\end{array}&#10;\right]&#10;\left[&#10;\begin{array}{c}&#10;u \\&#10;v&#10;\end{array}&#10;\right]&#10;=&#10;-\left[&#10;\begin{array}{c}&#10;I_t({\bf p_1}) \\&#10;I_t({\bf p_2}) \\&#10;\vdots \\&#10;I_t({\bf p_{25}})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488.6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2&#10;\end{document}&#10;"/>
  <p:tag name="EXTERNALNAME" val="Edittex"/>
  <p:tag name="BLEND" val="False"/>
  <p:tag name="TRANSPARENT" val="False"/>
  <p:tag name="BITMAPFORMAT" val="bmpmono"/>
  <p:tag name="DEBUGINTERACTIVE" val="True"/>
  <p:tag name="ORIGWIDTH" val="175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I(x,y)$&#10;\end{document}&#10;"/>
  <p:tag name="EXTERNALNAME" val="Edittex"/>
  <p:tag name="BLEND" val="False"/>
  <p:tag name="TRANSPARENT" val="False"/>
  <p:tag name="BITMAPFORMAT" val="bmpmono"/>
  <p:tag name="DEBUGINTERACTIVE" val="True"/>
  <p:tag name="ORIGWIDTH" val="2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~~d = b$&#10;\end{document}&#10;"/>
  <p:tag name="EXTERNALNAME" val="Edittex"/>
  <p:tag name="BLEND" val="False"/>
  <p:tag name="TRANSPARENT" val="False"/>
  <p:tag name="BITMAPFORMAT" val="bmpmono"/>
  <p:tag name="DEBUGINTERACTIVE" val="True"/>
  <p:tag name="ORIGWIDTH" val="306.87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1&#10;\end{document}&#10;"/>
  <p:tag name="EXTERNALNAME" val="Edittex"/>
  <p:tag name="BLEND" val="False"/>
  <p:tag name="TRANSPARENT" val="False"/>
  <p:tag name="BITMAPFORMAT" val="bmpmono"/>
  <p:tag name="DEBUGINTERACTIVE" val="True"/>
  <p:tag name="ORIGWIDTH" val="171.87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A^TA)~d = A^Tb$&#10;\end{document}&#10;"/>
  <p:tag name="EXTERNALNAME" val="Edittex"/>
  <p:tag name="BLEND" val="False"/>
  <p:tag name="TRANSPARENT" val="False"/>
  <p:tag name="BITMAPFORMAT" val="bmp256"/>
  <p:tag name="DEBUGINTERACTIVE" val="True"/>
  <p:tag name="ORIGWIDTH" val="562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minimize $\|Ad - b\|^2$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256"/>
  <p:tag name="DEBUGINTERACTIVE" val="True"/>
  <p:tag name="ORIGWIDTH" val="704.75"/>
  <p:tag name="PICTUREFILESIZE" val="7555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\sum I_x I_x &amp; \sum I_x I_y \\&#10;\sum I_x I_y &amp; \sum I_y I_y&#10;\end{array}&#10;\right]&#10;\left[&#10;\begin{array}{c}&#10;u \\&#10;v&#10;\end{array}&#10;\right]&#10;=&#10;-\left[&#10;\begin{array}{c}&#10;\sum I_x I_t \\&#10;\sum I_y I_t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35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A$&#10;\end{document}&#10;"/>
  <p:tag name="EXTERNALNAME" val="Edittex"/>
  <p:tag name="BLEND" val="False"/>
  <p:tag name="TRANSPARENT" val="False"/>
  <p:tag name="BITMAPFORMAT" val="bmpmono"/>
  <p:tag name="DEBUGINTERACTIVE" val="True"/>
  <p:tag name="ORIGWIDTH" val="164.7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b$&#10;\end{document}&#10;"/>
  <p:tag name="EXTERNALNAME" val="Edittex"/>
  <p:tag name="BLEND" val="False"/>
  <p:tag name="TRANSPARENT" val="False"/>
  <p:tag name="BITMAPFORMAT" val="bmpmono"/>
  <p:tag name="DEBUGINTERACTIVE" val="True"/>
  <p:tag name="ORIGWIDTH" val="138.6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2&#10;\end{document}&#10;"/>
  <p:tag name="EXTERNALNAME" val="Edittex"/>
  <p:tag name="BLEND" val="False"/>
  <p:tag name="TRANSPARENT" val="False"/>
  <p:tag name="BITMAPFORMAT" val="bmpmono"/>
  <p:tag name="DEBUGINTERACTIVE" val="True"/>
  <p:tag name="ORIGWIDTH" val="130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x+u, y+v)$&#10;\end{document}&#10;"/>
  <p:tag name="EXTERNALNAME" val="Edittex"/>
  <p:tag name="BLEND" val="False"/>
  <p:tag name="TRANSPARENT" val="False"/>
  <p:tag name="BITMAPFORMAT" val="bmpmono"/>
  <p:tag name="DEBUGINTERACTIVE" val="True"/>
  <p:tag name="ORIGWIDTH" val="483.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2&#10;\end{document}&#10;"/>
  <p:tag name="EXTERNALNAME" val="Edittex"/>
  <p:tag name="BLEND" val="False"/>
  <p:tag name="TRANSPARENT" val="False"/>
  <p:tag name="BITMAPFORMAT" val="bmpmono"/>
  <p:tag name="DEBUGINTERACTIVE" val="True"/>
  <p:tag name="ORIGWIDTH" val="175.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~~d = b$&#10;\end{document}&#10;"/>
  <p:tag name="EXTERNALNAME" val="Edittex"/>
  <p:tag name="BLEND" val="False"/>
  <p:tag name="TRANSPARENT" val="False"/>
  <p:tag name="BITMAPFORMAT" val="bmpmono"/>
  <p:tag name="DEBUGINTERACTIVE" val="True"/>
  <p:tag name="ORIGWIDTH" val="306.87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x1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25x1&#10;\end{document}&#10;"/>
  <p:tag name="EXTERNALNAME" val="Edittex"/>
  <p:tag name="BLEND" val="False"/>
  <p:tag name="TRANSPARENT" val="False"/>
  <p:tag name="BITMAPFORMAT" val="bmpmono"/>
  <p:tag name="DEBUGINTERACTIVE" val="True"/>
  <p:tag name="ORIGWIDTH" val="171.87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}&#10;\sum I_x I_x &amp; \sum I_x I_y \\&#10;\sum I_x I_y &amp; \sum I_y I_y&#10;\end{array}&#10;\right]&#10;\left[&#10;\begin{array}{c}&#10;u \\&#10;v&#10;\end{array}&#10;\right]&#10;=&#10;-\left[&#10;\begin{array}{c}&#10;\sum I_x I_t \\&#10;\sum I_y I_t&#10;\end{array}&#10;\right]&#10;\]&#10;\end{document}&#10;"/>
  <p:tag name="EXTERNALNAME" val="Edittex"/>
  <p:tag name="BLEND" val="False"/>
  <p:tag name="TRANSPARENT" val="False"/>
  <p:tag name="BITMAPFORMAT" val="bmp256"/>
  <p:tag name="DEBUGINTERACTIVE" val="True"/>
  <p:tag name="ORIGWIDTH" val="135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A$&#10;\end{document}&#10;"/>
  <p:tag name="EXTERNALNAME" val="Edittex"/>
  <p:tag name="BLEND" val="False"/>
  <p:tag name="TRANSPARENT" val="False"/>
  <p:tag name="BITMAPFORMAT" val="bmpmono"/>
  <p:tag name="DEBUGINTERACTIVE" val="True"/>
  <p:tag name="ORIGWIDTH" val="164.7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^Tb$&#10;\end{document}&#10;"/>
  <p:tag name="EXTERNALNAME" val="Edittex"/>
  <p:tag name="BLEND" val="False"/>
  <p:tag name="TRANSPARENT" val="False"/>
  <p:tag name="BITMAPFORMAT" val="bmpmono"/>
  <p:tag name="DEBUGINTERACTIVE" val="True"/>
  <p:tag name="ORIGWIDTH" val="138.62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narray}&#10;f_1(x) &#10;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26"/>
  <p:tag name="BOXFONT" val="10"/>
  <p:tag name="BOXWRAP" val="False"/>
  <p:tag name="WORKAROUNDTRANSPARENCYBUG" val="False"/>
  <p:tag name="BITMAPFORMAT" val="pngmono"/>
  <p:tag name="DEBUGINTERACTIVE" val="True"/>
  <p:tag name="ORIGWIDTH" val="49"/>
  <p:tag name="PICTUREFILESIZE" val="317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narray}&#10;f_2(x) &#10;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26"/>
  <p:tag name="BOXFONT" val="10"/>
  <p:tag name="BOXWRAP" val="False"/>
  <p:tag name="WORKAROUNDTRANSPARENCYBUG" val="False"/>
  <p:tag name="BITMAPFORMAT" val="pngmono"/>
  <p:tag name="DEBUGINTERACTIVE" val="True"/>
  <p:tag name="ORIGWIDTH" val="49"/>
  <p:tag name="PICTUREFILESIZE" val="355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x, y)$&#10;\end{document}&#10;"/>
  <p:tag name="EXTERNALNAME" val="Edittex"/>
  <p:tag name="BLEND" val="False"/>
  <p:tag name="TRANSPARENT" val="False"/>
  <p:tag name="BITMAPFORMAT" val="bmpmono"/>
  <p:tag name="DEBUGINTERACTIVE" val="True"/>
  <p:tag name="ORIGWIDTH" val="18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narray}&#10;\hat{d}&#10;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26"/>
  <p:tag name="BOXFONT" val="10"/>
  <p:tag name="BOXWRAP" val="False"/>
  <p:tag name="WORKAROUNDTRANSPARENCYBUG" val="False"/>
  <p:tag name="BITMAPFORMAT" val="pngmono"/>
  <p:tag name="DEBUGINTERACTIVE" val="True"/>
  <p:tag name="ORIGWIDTH" val="13"/>
  <p:tag name="PICTUREFILESIZE" val="111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narray}&#10;d_0 = 0&#10;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26"/>
  <p:tag name="BOXFONT" val="10"/>
  <p:tag name="BOXWRAP" val="False"/>
  <p:tag name="WORKAROUNDTRANSPARENCYBUG" val="False"/>
  <p:tag name="BITMAPFORMAT" val="pngmono"/>
  <p:tag name="DEBUGINTERACTIVE" val="True"/>
  <p:tag name="ORIGWIDTH" val="64"/>
  <p:tag name="PICTUREFILESIZE" val="264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narray}&#10;d_1 = d_0 + \hat{d}&#10;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26"/>
  <p:tag name="BOXFONT" val="10"/>
  <p:tag name="BOXWRAP" val="False"/>
  <p:tag name="WORKAROUNDTRANSPARENCYBUG" val="False"/>
  <p:tag name="BITMAPFORMAT" val="pngmono"/>
  <p:tag name="DEBUGINTERACTIVE" val="True"/>
  <p:tag name="ORIGWIDTH" val="116"/>
  <p:tag name="PICTUREFILESIZE" val="451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narray}&#10;f_1(x-d_1) &#10;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26"/>
  <p:tag name="BOXFONT" val="10"/>
  <p:tag name="BOXWRAP" val="False"/>
  <p:tag name="WORKAROUNDTRANSPARENCYBUG" val="False"/>
  <p:tag name="BITMAPFORMAT" val="pngmono"/>
  <p:tag name="DEBUGINTERACTIVE" val="True"/>
  <p:tag name="ORIGWIDTH" val="97"/>
  <p:tag name="PICTUREFILESIZE" val="468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narray}&#10;d_1&#10;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26"/>
  <p:tag name="BOXFONT" val="10"/>
  <p:tag name="BOXWRAP" val="False"/>
  <p:tag name="WORKAROUNDTRANSPARENCYBUG" val="False"/>
  <p:tag name="BITMAPFORMAT" val="pngmono"/>
  <p:tag name="DEBUGINTERACTIVE" val="True"/>
  <p:tag name="ORIGWIDTH" val="19"/>
  <p:tag name="PICTUREFILESIZE" val="109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narray}&#10;d_2 = d_1 + \hat{d}&#10;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26"/>
  <p:tag name="BOXFONT" val="10"/>
  <p:tag name="BOXWRAP" val="False"/>
  <p:tag name="WORKAROUNDTRANSPARENCYBUG" val="False"/>
  <p:tag name="BITMAPFORMAT" val="pngmono"/>
  <p:tag name="DEBUGINTERACTIVE" val="True"/>
  <p:tag name="ORIGWIDTH" val="116"/>
  <p:tag name="PICTUREFILESIZE" val="462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narray}&#10;\hat{d}&#10;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26"/>
  <p:tag name="BOXFONT" val="10"/>
  <p:tag name="BOXWRAP" val="False"/>
  <p:tag name="WORKAROUNDTRANSPARENCYBUG" val="False"/>
  <p:tag name="BITMAPFORMAT" val="pngmono"/>
  <p:tag name="DEBUGINTERACTIVE" val="True"/>
  <p:tag name="ORIGWIDTH" val="13"/>
  <p:tag name="PICTUREFILESIZE" val="111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narray}&#10;f_2(x) &#10;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26"/>
  <p:tag name="BOXFONT" val="10"/>
  <p:tag name="BOXWRAP" val="False"/>
  <p:tag name="WORKAROUNDTRANSPARENCYBUG" val="False"/>
  <p:tag name="BITMAPFORMAT" val="pngmono"/>
  <p:tag name="DEBUGINTERACTIVE" val="True"/>
  <p:tag name="ORIGWIDTH" val="49"/>
  <p:tag name="PICTUREFILESIZE" val="355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narray}&#10;f_1(x-d_2) &#10;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26"/>
  <p:tag name="BOXFONT" val="10"/>
  <p:tag name="BOXWRAP" val="False"/>
  <p:tag name="WORKAROUNDTRANSPARENCYBUG" val="False"/>
  <p:tag name="BITMAPFORMAT" val="pngmono"/>
  <p:tag name="DEBUGINTERACTIVE" val="True"/>
  <p:tag name="ORIGWIDTH" val="97"/>
  <p:tag name="PICTUREFILESIZE" val="505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narray}&#10;\hat{d}&#10;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26"/>
  <p:tag name="BOXFONT" val="10"/>
  <p:tag name="BOXWRAP" val="False"/>
  <p:tag name="WORKAROUNDTRANSPARENCYBUG" val="False"/>
  <p:tag name="BITMAPFORMAT" val="pngmono"/>
  <p:tag name="DEBUGINTERACTIVE" val="True"/>
  <p:tag name="ORIGWIDTH" val="13"/>
  <p:tag name="PICTUREFILESIZE" val="11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displacement $= (u, v)$&#10;\end{document}&#10;"/>
  <p:tag name="EXTERNALNAME" val="Edittex"/>
  <p:tag name="BLEND" val="False"/>
  <p:tag name="TRANSPARENT" val="False"/>
  <p:tag name="BITMAPFORMAT" val="bmpmono"/>
  <p:tag name="DEBUGINTERACTIVE" val="True"/>
  <p:tag name="ORIGWIDTH" val="801.8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narray}&#10;d_2&#10;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26"/>
  <p:tag name="BOXFONT" val="10"/>
  <p:tag name="BOXWRAP" val="False"/>
  <p:tag name="WORKAROUNDTRANSPARENCYBUG" val="False"/>
  <p:tag name="BITMAPFORMAT" val="pngmono"/>
  <p:tag name="DEBUGINTERACTIVE" val="True"/>
  <p:tag name="ORIGWIDTH" val="20"/>
  <p:tag name="PICTUREFILESIZE" val="158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narray}&#10;d_3 = d_2 + \hat{d}&#10;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26"/>
  <p:tag name="BOXFONT" val="10"/>
  <p:tag name="BOXWRAP" val="False"/>
  <p:tag name="WORKAROUNDTRANSPARENCYBUG" val="False"/>
  <p:tag name="BITMAPFORMAT" val="pngmono"/>
  <p:tag name="DEBUGINTERACTIVE" val="True"/>
  <p:tag name="ORIGWIDTH" val="116"/>
  <p:tag name="PICTUREFILESIZE" val="519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narray}&#10;d_2&#10;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26"/>
  <p:tag name="BOXFONT" val="10"/>
  <p:tag name="BOXWRAP" val="False"/>
  <p:tag name="WORKAROUNDTRANSPARENCYBUG" val="False"/>
  <p:tag name="BITMAPFORMAT" val="pngmono"/>
  <p:tag name="DEBUGINTERACTIVE" val="True"/>
  <p:tag name="ORIGWIDTH" val="20"/>
  <p:tag name="PICTUREFILESIZE" val="158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narray}&#10;d_3 = d_2 + \hat{d}&#10;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26"/>
  <p:tag name="BOXFONT" val="10"/>
  <p:tag name="BOXWRAP" val="False"/>
  <p:tag name="WORKAROUNDTRANSPARENCYBUG" val="False"/>
  <p:tag name="BITMAPFORMAT" val="pngmono"/>
  <p:tag name="DEBUGINTERACTIVE" val="True"/>
  <p:tag name="ORIGWIDTH" val="116"/>
  <p:tag name="PICTUREFILESIZE" val="519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narray}&#10;f_2(x) &#10;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26"/>
  <p:tag name="BOXFONT" val="10"/>
  <p:tag name="BOXWRAP" val="False"/>
  <p:tag name="WORKAROUNDTRANSPARENCYBUG" val="False"/>
  <p:tag name="BITMAPFORMAT" val="pngmono"/>
  <p:tag name="DEBUGINTERACTIVE" val="True"/>
  <p:tag name="ORIGWIDTH" val="49"/>
  <p:tag name="PICTUREFILESIZE" val="355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narray}&#10;f_1(x-d_3) \approx f_2(x)&#10;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26"/>
  <p:tag name="BOXFONT" val="10"/>
  <p:tag name="BOXWRAP" val="False"/>
  <p:tag name="WORKAROUNDTRANSPARENCYBUG" val="False"/>
  <p:tag name="BITMAPFORMAT" val="pngmono"/>
  <p:tag name="DEBUGINTERACTIVE" val="True"/>
  <p:tag name="ORIGWIDTH" val="177"/>
  <p:tag name="PICTUREFILESIZE" val="979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narray}&#10;f_1(x) &#10;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26"/>
  <p:tag name="BOXFONT" val="10"/>
  <p:tag name="BOXWRAP" val="False"/>
  <p:tag name="WORKAROUNDTRANSPARENCYBUG" val="False"/>
  <p:tag name="BITMAPFORMAT" val="pngmono"/>
  <p:tag name="DEBUGINTERACTIVE" val="True"/>
  <p:tag name="ORIGWIDTH" val="49"/>
  <p:tag name="PICTUREFILESIZE" val="317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narray}&#10;f_2(x) &#10;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26"/>
  <p:tag name="BOXFONT" val="10"/>
  <p:tag name="BOXWRAP" val="False"/>
  <p:tag name="WORKAROUNDTRANSPARENCYBUG" val="False"/>
  <p:tag name="BITMAPFORMAT" val="pngmono"/>
  <p:tag name="DEBUGINTERACTIVE" val="True"/>
  <p:tag name="ORIGWIDTH" val="49"/>
  <p:tag name="PICTUREFILESIZE" val="355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narray}&#10;f_1(x) &#10;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26"/>
  <p:tag name="BOXFONT" val="10"/>
  <p:tag name="BOXWRAP" val="False"/>
  <p:tag name="WORKAROUNDTRANSPARENCYBUG" val="False"/>
  <p:tag name="BITMAPFORMAT" val="pngmono"/>
  <p:tag name="DEBUGINTERACTIVE" val="True"/>
  <p:tag name="ORIGWIDTH" val="49"/>
  <p:tag name="PICTUREFILESIZE" val="317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begin{eqnarray}&#10;f_2(x) &#10;\nonumber&#10;\end{eqnarray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26"/>
  <p:tag name="BOXFONT" val="10"/>
  <p:tag name="BOXWRAP" val="False"/>
  <p:tag name="WORKAROUNDTRANSPARENCYBUG" val="False"/>
  <p:tag name="BITMAPFORMAT" val="pngmono"/>
  <p:tag name="DEBUGINTERACTIVE" val="True"/>
  <p:tag name="ORIGWIDTH" val="49"/>
  <p:tag name="PICTUREFILESIZE" val="355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I(x,y)$&#10;\end{document}&#10;"/>
  <p:tag name="EXTERNALNAME" val="Edittex"/>
  <p:tag name="BLEND" val="False"/>
  <p:tag name="TRANSPARENT" val="False"/>
  <p:tag name="BITMAPFORMAT" val="bmpmono"/>
  <p:tag name="DEBUGINTERACTIVE" val="True"/>
  <p:tag name="ORIGWIDTH" val="2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(x,y)$&#10;\end{document}&#10;"/>
  <p:tag name="EXTERNALNAME" val="Edittex"/>
  <p:tag name="BLEND" val="False"/>
  <p:tag name="TRANSPARENT" val="False"/>
  <p:tag name="BITMAPFORMAT" val="bmpmono"/>
  <p:tag name="DEBUGINTERACTIVE" val="True"/>
  <p:tag name="ORIGWIDTH" val="254.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I(x+u,y+v) = I(x,y) +  \frac{\partial I}{\partial x} u + \frac{\partial I}{\partial y}v + \mbox{\small higher order terms}$&#10;\end{document}&#10;"/>
  <p:tag name="EXTERNALNAME" val="Edittex"/>
  <p:tag name="BLEND" val="False"/>
  <p:tag name="TRANSPARENT" val="False"/>
  <p:tag name="BITMAPFORMAT" val="bmpmono"/>
  <p:tag name="DEBUGINTERACTIVE" val="True"/>
  <p:tag name="ORIGWIDTH" val="1867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pprox I(x,y) +  \frac{\partial I}{\partial x} u + \frac{\partial I}{\partial y}v$&#10;\end{document}&#10;"/>
  <p:tag name="EXTERNALNAME" val="Edittex"/>
  <p:tag name="BLEND" val="False"/>
  <p:tag name="TRANSPARENT" val="False"/>
  <p:tag name="BITMAPFORMAT" val="bmpmono"/>
  <p:tag name="DEBUGINTERACTIVE" val="True"/>
  <p:tag name="ORIGWIDTH" val="779.375"/>
</p:tagLst>
</file>

<file path=ppt/theme/theme1.xml><?xml version="1.0" encoding="utf-8"?>
<a:theme xmlns:a="http://schemas.openxmlformats.org/drawingml/2006/main" name="Abstrac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10115</TotalTime>
  <Words>4202</Words>
  <Application>Microsoft Macintosh PowerPoint</Application>
  <PresentationFormat>On-screen Show (4:3)</PresentationFormat>
  <Paragraphs>670</Paragraphs>
  <Slides>126</Slides>
  <Notes>47</Notes>
  <HiddenSlides>0</HiddenSlides>
  <MMClips>11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126</vt:i4>
      </vt:variant>
    </vt:vector>
  </HeadingPairs>
  <TitlesOfParts>
    <vt:vector size="130" baseType="lpstr">
      <vt:lpstr>Abstract</vt:lpstr>
      <vt:lpstr>Image</vt:lpstr>
      <vt:lpstr>Equation</vt:lpstr>
      <vt:lpstr>Photo Editor Photo</vt:lpstr>
      <vt:lpstr> Motion &amp; Activity</vt:lpstr>
      <vt:lpstr>Motion and tracking</vt:lpstr>
      <vt:lpstr>Video</vt:lpstr>
      <vt:lpstr>Uses of motion</vt:lpstr>
      <vt:lpstr>Motion field</vt:lpstr>
      <vt:lpstr>Motion parallax</vt:lpstr>
      <vt:lpstr>Motion field + camera motion</vt:lpstr>
      <vt:lpstr>Motion field + camera motion</vt:lpstr>
      <vt:lpstr>Motion estimation techniques</vt:lpstr>
      <vt:lpstr>Motion estimation techniques</vt:lpstr>
      <vt:lpstr>Optical flow</vt:lpstr>
      <vt:lpstr>Apparent motion != motion field</vt:lpstr>
      <vt:lpstr>Problem definition:  optical flow</vt:lpstr>
      <vt:lpstr>Brightness constancy</vt:lpstr>
      <vt:lpstr>Optical flow constraints (grayscale images)</vt:lpstr>
      <vt:lpstr>Optical flow equation</vt:lpstr>
      <vt:lpstr>Optical flow equation</vt:lpstr>
      <vt:lpstr>The aperture problem</vt:lpstr>
      <vt:lpstr>The aperture problem</vt:lpstr>
      <vt:lpstr>The barber pole illusion</vt:lpstr>
      <vt:lpstr>The barber pole illusion</vt:lpstr>
      <vt:lpstr>PowerPoint Presentation</vt:lpstr>
      <vt:lpstr>Solving the aperture problem  (grayscale image)</vt:lpstr>
      <vt:lpstr>Solving the aperture problem</vt:lpstr>
      <vt:lpstr>Conditions for solvability</vt:lpstr>
      <vt:lpstr>Edge</vt:lpstr>
      <vt:lpstr>Low-texture region</vt:lpstr>
      <vt:lpstr>High-texture region</vt:lpstr>
      <vt:lpstr>Example use of optical flow:  facial animation</vt:lpstr>
      <vt:lpstr>Example use of optical flow:  Motion Paint</vt:lpstr>
      <vt:lpstr>Fun with flow</vt:lpstr>
      <vt:lpstr>PowerPoint Presentation</vt:lpstr>
      <vt:lpstr>PowerPoint Presentation</vt:lpstr>
      <vt:lpstr>Observation</vt:lpstr>
      <vt:lpstr>Errors in Lukas-Kanade</vt:lpstr>
      <vt:lpstr>Iterative Refinement</vt:lpstr>
      <vt:lpstr>Optical Flow: Iterative Estimation</vt:lpstr>
      <vt:lpstr>Optical Flow: Iterative Estimation</vt:lpstr>
      <vt:lpstr>Optical Flow: Iterative Estimation</vt:lpstr>
      <vt:lpstr>Optical Flow: Iterative Estimation</vt:lpstr>
      <vt:lpstr>Optical Flow: Iterative Estimation</vt:lpstr>
      <vt:lpstr>Revisiting the small motion assumption</vt:lpstr>
      <vt:lpstr>Optical Flow: Aliasing</vt:lpstr>
      <vt:lpstr>Reduce the resolution!</vt:lpstr>
      <vt:lpstr>Coarse-to-fine optical flow  estimation</vt:lpstr>
      <vt:lpstr>Coarse-to-fine optical flow  estimation</vt:lpstr>
      <vt:lpstr>Beyond Translation</vt:lpstr>
      <vt:lpstr>Classes of Techniques</vt:lpstr>
      <vt:lpstr>Block-based motion prediction</vt:lpstr>
      <vt:lpstr>Optical Flow Algorithm</vt:lpstr>
      <vt:lpstr>Unwanted Features</vt:lpstr>
      <vt:lpstr>Extended Optical Flow Algorithm</vt:lpstr>
      <vt:lpstr>Frame Jump</vt:lpstr>
      <vt:lpstr>Frame Jump</vt:lpstr>
      <vt:lpstr>Feature Selection</vt:lpstr>
      <vt:lpstr>Unwanted Feature Elimination</vt:lpstr>
      <vt:lpstr>Extended Optical Flow</vt:lpstr>
      <vt:lpstr>Feature Extraction</vt:lpstr>
      <vt:lpstr>Feature Extraction</vt:lpstr>
      <vt:lpstr>Applications of Frame Jump  Technique</vt:lpstr>
      <vt:lpstr>Motion vs. Stereo: Similarities</vt:lpstr>
      <vt:lpstr>PowerPoint Presentation</vt:lpstr>
      <vt:lpstr>Video as an “Image Stack”</vt:lpstr>
      <vt:lpstr>Input Video</vt:lpstr>
      <vt:lpstr>Average Image</vt:lpstr>
      <vt:lpstr>PowerPoint Presentation</vt:lpstr>
      <vt:lpstr>Background subtraction</vt:lpstr>
      <vt:lpstr>PowerPoint Presentation</vt:lpstr>
      <vt:lpstr>PowerPoint Presentation</vt:lpstr>
      <vt:lpstr>PowerPoint Presentation</vt:lpstr>
      <vt:lpstr>PowerPoint Presentation</vt:lpstr>
      <vt:lpstr>Frame differences vs. background subtraction</vt:lpstr>
      <vt:lpstr>PowerPoint Presentation</vt:lpstr>
      <vt:lpstr>Average/Median Image</vt:lpstr>
      <vt:lpstr>Background Subtraction</vt:lpstr>
      <vt:lpstr>Pros and cons</vt:lpstr>
      <vt:lpstr>Background mixture models</vt:lpstr>
      <vt:lpstr>Background subtraction with depth</vt:lpstr>
      <vt:lpstr>Human activity in video</vt:lpstr>
      <vt:lpstr>Surveillance</vt:lpstr>
      <vt:lpstr>Interfaces</vt:lpstr>
      <vt:lpstr>Interfaces</vt:lpstr>
      <vt:lpstr>Human activity in video:  basic approaches</vt:lpstr>
      <vt:lpstr>Motion and perceptual organization</vt:lpstr>
      <vt:lpstr>Motion and perceptual organization</vt:lpstr>
      <vt:lpstr>Motion and perceptual organization</vt:lpstr>
      <vt:lpstr>Using optical flow: action recognition at a distance</vt:lpstr>
      <vt:lpstr>Using optical flow: action recognition at a distance</vt:lpstr>
      <vt:lpstr>Using optical flow: action recognition at a distance</vt:lpstr>
      <vt:lpstr>Using optical flow: action recognition at a distance</vt:lpstr>
      <vt:lpstr>PowerPoint Presentation</vt:lpstr>
      <vt:lpstr>Do as I do: motion retargeting</vt:lpstr>
      <vt:lpstr>Motivation</vt:lpstr>
      <vt:lpstr>PowerPoint Presentation</vt:lpstr>
      <vt:lpstr>PowerPoint Presentation</vt:lpstr>
      <vt:lpstr>PowerPoint Presentation</vt:lpstr>
      <vt:lpstr>What is Shape?</vt:lpstr>
      <vt:lpstr>Shape Matching Problem</vt:lpstr>
      <vt:lpstr>Shape Matching Problem</vt:lpstr>
      <vt:lpstr>Topological Attributes</vt:lpstr>
      <vt:lpstr>Simple Geometrical Shape Parameters</vt:lpstr>
      <vt:lpstr>Simple geometrical shape parameters</vt:lpstr>
      <vt:lpstr>Simple Geometrical Shape  Parameters</vt:lpstr>
      <vt:lpstr>Simple Geometrical Shape  Parameters</vt:lpstr>
      <vt:lpstr>Simple Geometrical Shape  Parameters</vt:lpstr>
      <vt:lpstr>Basic Measurements</vt:lpstr>
      <vt:lpstr>Basic Measurements</vt:lpstr>
      <vt:lpstr>Basic Measurements</vt:lpstr>
      <vt:lpstr>Shape Description</vt:lpstr>
      <vt:lpstr>Moment Invariants</vt:lpstr>
      <vt:lpstr>Moment Invariants</vt:lpstr>
      <vt:lpstr>Moment Invariants</vt:lpstr>
      <vt:lpstr>Moment Invariants</vt:lpstr>
      <vt:lpstr>Shape Skeletons</vt:lpstr>
      <vt:lpstr>Shape Skeletons</vt:lpstr>
      <vt:lpstr>Log-Polar Mapping</vt:lpstr>
      <vt:lpstr>Log-Polar Mapping</vt:lpstr>
      <vt:lpstr>Log-Polar Mapping</vt:lpstr>
      <vt:lpstr>Log-Polar Mapping </vt:lpstr>
      <vt:lpstr>Geometric Shape Descriptors</vt:lpstr>
      <vt:lpstr>Image moments</vt:lpstr>
      <vt:lpstr>Hu moments</vt:lpstr>
      <vt:lpstr>Pset 5</vt:lpstr>
      <vt:lpstr>Summary</vt:lpstr>
      <vt:lpstr>Hu moments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3D Video Segmentation, Recognition, and Retrieval </dc:title>
  <dc:creator>praba</dc:creator>
  <cp:lastModifiedBy>Balakrishnan Prabhakaran</cp:lastModifiedBy>
  <cp:revision>311</cp:revision>
  <dcterms:created xsi:type="dcterms:W3CDTF">2013-03-16T23:01:18Z</dcterms:created>
  <dcterms:modified xsi:type="dcterms:W3CDTF">2016-03-20T18:22:32Z</dcterms:modified>
</cp:coreProperties>
</file>